
<file path=[Content_Types].xml><?xml version="1.0" encoding="utf-8"?>
<Types xmlns="http://schemas.openxmlformats.org/package/2006/content-types">
  <Default Extension="png" ContentType="image/png"/>
  <Default Extension="tmp" ContentType="image/png"/>
  <Default Extension="jpg&amp;ehk="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tags/tag2.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329" r:id="rId2"/>
    <p:sldId id="313" r:id="rId3"/>
    <p:sldId id="315" r:id="rId4"/>
    <p:sldId id="299" r:id="rId5"/>
    <p:sldId id="300" r:id="rId6"/>
    <p:sldId id="350" r:id="rId7"/>
    <p:sldId id="347" r:id="rId8"/>
    <p:sldId id="346" r:id="rId9"/>
    <p:sldId id="316" r:id="rId10"/>
    <p:sldId id="348" r:id="rId11"/>
    <p:sldId id="349" r:id="rId12"/>
    <p:sldId id="351" r:id="rId13"/>
    <p:sldId id="352" r:id="rId14"/>
    <p:sldId id="360" r:id="rId15"/>
    <p:sldId id="359" r:id="rId16"/>
    <p:sldId id="358" r:id="rId17"/>
    <p:sldId id="355" r:id="rId18"/>
    <p:sldId id="353" r:id="rId19"/>
    <p:sldId id="354" r:id="rId20"/>
    <p:sldId id="356" r:id="rId21"/>
    <p:sldId id="361" r:id="rId22"/>
    <p:sldId id="330"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6205A43-D507-4185-8DB1-BBA6B6A023C4}">
          <p14:sldIdLst>
            <p14:sldId id="329"/>
            <p14:sldId id="313"/>
            <p14:sldId id="315"/>
            <p14:sldId id="299"/>
            <p14:sldId id="300"/>
            <p14:sldId id="350"/>
            <p14:sldId id="347"/>
            <p14:sldId id="346"/>
            <p14:sldId id="316"/>
            <p14:sldId id="348"/>
            <p14:sldId id="349"/>
            <p14:sldId id="351"/>
            <p14:sldId id="352"/>
            <p14:sldId id="360"/>
            <p14:sldId id="359"/>
            <p14:sldId id="358"/>
            <p14:sldId id="355"/>
            <p14:sldId id="353"/>
            <p14:sldId id="354"/>
            <p14:sldId id="356"/>
            <p14:sldId id="361"/>
          </p14:sldIdLst>
        </p14:section>
        <p14:section name="结论" id="{7016208F-35EC-469F-BA0C-71F6E3E19ECB}">
          <p14:sldIdLst>
            <p14:sldId id="3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299"/>
    <a:srgbClr val="BCCFC0"/>
    <a:srgbClr val="5CCB8F"/>
    <a:srgbClr val="138A40"/>
    <a:srgbClr val="338DC9"/>
    <a:srgbClr val="EFBA39"/>
    <a:srgbClr val="E4855C"/>
    <a:srgbClr val="F6F6F6"/>
    <a:srgbClr val="1C82C4"/>
    <a:srgbClr val="F5D5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82743" autoAdjust="0"/>
  </p:normalViewPr>
  <p:slideViewPr>
    <p:cSldViewPr snapToGrid="0">
      <p:cViewPr varScale="1">
        <p:scale>
          <a:sx n="88" d="100"/>
          <a:sy n="88" d="100"/>
        </p:scale>
        <p:origin x="168"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3905DD-61AB-49E6-9EDE-85CF1D2E1F3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6B73FD90-EC42-4BB1-A725-06D4DF8317D8}">
      <dgm:prSet custT="1"/>
      <dgm:spPr/>
      <dgm:t>
        <a:bodyPr/>
        <a:lstStyle/>
        <a:p>
          <a:pPr rtl="0"/>
          <a:r>
            <a:rPr lang="zh-CN" altLang="en-US" sz="2800" dirty="0" smtClean="0"/>
            <a:t>一、研究意义</a:t>
          </a:r>
          <a:endParaRPr lang="zh-CN" altLang="en-US" sz="2800" dirty="0"/>
        </a:p>
      </dgm:t>
    </dgm:pt>
    <dgm:pt modelId="{0F8561BF-04E2-452D-9FFE-B327F2FCB8F3}" type="parTrans" cxnId="{C2CAAC81-AE3C-448D-9278-0A024BDBDF4B}">
      <dgm:prSet/>
      <dgm:spPr/>
      <dgm:t>
        <a:bodyPr/>
        <a:lstStyle/>
        <a:p>
          <a:endParaRPr lang="zh-CN" altLang="en-US"/>
        </a:p>
      </dgm:t>
    </dgm:pt>
    <dgm:pt modelId="{4C974950-2C3C-4D9B-B17E-7714A163A2C7}" type="sibTrans" cxnId="{C2CAAC81-AE3C-448D-9278-0A024BDBDF4B}">
      <dgm:prSet/>
      <dgm:spPr/>
      <dgm:t>
        <a:bodyPr/>
        <a:lstStyle/>
        <a:p>
          <a:endParaRPr lang="zh-CN" altLang="en-US"/>
        </a:p>
      </dgm:t>
    </dgm:pt>
    <dgm:pt modelId="{A1556DF9-1B74-4218-956A-017604C100BD}">
      <dgm:prSet custT="1"/>
      <dgm:spPr/>
      <dgm:t>
        <a:bodyPr/>
        <a:lstStyle/>
        <a:p>
          <a:pPr rtl="0"/>
          <a:r>
            <a:rPr lang="zh-CN" altLang="en-US" sz="2800" dirty="0" smtClean="0"/>
            <a:t>二、研究内容</a:t>
          </a:r>
          <a:endParaRPr lang="zh-CN" altLang="en-US" sz="2800" dirty="0"/>
        </a:p>
      </dgm:t>
    </dgm:pt>
    <dgm:pt modelId="{41765E1D-D29A-4587-BD27-A68B975A42F5}" type="parTrans" cxnId="{6FC798CC-AB69-468F-AB4E-5248315A64BC}">
      <dgm:prSet/>
      <dgm:spPr/>
      <dgm:t>
        <a:bodyPr/>
        <a:lstStyle/>
        <a:p>
          <a:endParaRPr lang="zh-CN" altLang="en-US"/>
        </a:p>
      </dgm:t>
    </dgm:pt>
    <dgm:pt modelId="{5B275474-2D98-4C29-A54C-F038939F245D}" type="sibTrans" cxnId="{6FC798CC-AB69-468F-AB4E-5248315A64BC}">
      <dgm:prSet/>
      <dgm:spPr/>
      <dgm:t>
        <a:bodyPr/>
        <a:lstStyle/>
        <a:p>
          <a:endParaRPr lang="zh-CN" altLang="en-US"/>
        </a:p>
      </dgm:t>
    </dgm:pt>
    <dgm:pt modelId="{B16AFA57-644E-4A2F-A3F2-C69856229444}">
      <dgm:prSet custT="1"/>
      <dgm:spPr/>
      <dgm:t>
        <a:bodyPr/>
        <a:lstStyle/>
        <a:p>
          <a:pPr rtl="0"/>
          <a:r>
            <a:rPr lang="zh-CN" altLang="en-US" sz="2800" dirty="0" smtClean="0"/>
            <a:t>三、研究方法</a:t>
          </a:r>
          <a:endParaRPr lang="zh-CN" altLang="en-US" sz="2800" dirty="0"/>
        </a:p>
      </dgm:t>
    </dgm:pt>
    <dgm:pt modelId="{BAC3D14C-2F86-4DB9-BF5D-61BA6546E229}" type="parTrans" cxnId="{52EC2C64-A46B-4659-9872-6F1C7B36AE27}">
      <dgm:prSet/>
      <dgm:spPr/>
      <dgm:t>
        <a:bodyPr/>
        <a:lstStyle/>
        <a:p>
          <a:endParaRPr lang="zh-CN" altLang="en-US"/>
        </a:p>
      </dgm:t>
    </dgm:pt>
    <dgm:pt modelId="{1CF60FA8-4126-417C-9E1A-D57F59779A77}" type="sibTrans" cxnId="{52EC2C64-A46B-4659-9872-6F1C7B36AE27}">
      <dgm:prSet/>
      <dgm:spPr/>
      <dgm:t>
        <a:bodyPr/>
        <a:lstStyle/>
        <a:p>
          <a:endParaRPr lang="zh-CN" altLang="en-US"/>
        </a:p>
      </dgm:t>
    </dgm:pt>
    <dgm:pt modelId="{1C611123-202E-44BF-AF88-BEE860C1A9EF}">
      <dgm:prSet custT="1"/>
      <dgm:spPr/>
      <dgm:t>
        <a:bodyPr/>
        <a:lstStyle/>
        <a:p>
          <a:pPr rtl="0"/>
          <a:r>
            <a:rPr lang="zh-CN" altLang="en-US" sz="2800" dirty="0" smtClean="0"/>
            <a:t>四、研究条件</a:t>
          </a:r>
          <a:endParaRPr lang="zh-CN" altLang="en-US" sz="2800" dirty="0"/>
        </a:p>
      </dgm:t>
    </dgm:pt>
    <dgm:pt modelId="{C84B257F-A3B0-4814-AD4F-453C9FC9FA27}" type="parTrans" cxnId="{B1C36F5D-DDC7-43B5-A965-DEEF703A2B98}">
      <dgm:prSet/>
      <dgm:spPr/>
      <dgm:t>
        <a:bodyPr/>
        <a:lstStyle/>
        <a:p>
          <a:endParaRPr lang="zh-CN" altLang="en-US"/>
        </a:p>
      </dgm:t>
    </dgm:pt>
    <dgm:pt modelId="{DDD938E5-E0BB-4D37-AD5B-D6EB7F1094C2}" type="sibTrans" cxnId="{B1C36F5D-DDC7-43B5-A965-DEEF703A2B98}">
      <dgm:prSet/>
      <dgm:spPr/>
      <dgm:t>
        <a:bodyPr/>
        <a:lstStyle/>
        <a:p>
          <a:endParaRPr lang="zh-CN" altLang="en-US"/>
        </a:p>
      </dgm:t>
    </dgm:pt>
    <dgm:pt modelId="{209670C4-2A59-4DA4-AB3C-6622FB5CBBB6}">
      <dgm:prSet custT="1"/>
      <dgm:spPr/>
      <dgm:t>
        <a:bodyPr/>
        <a:lstStyle/>
        <a:p>
          <a:pPr rtl="0"/>
          <a:r>
            <a:rPr lang="zh-CN" altLang="en-US" sz="2800" dirty="0" smtClean="0"/>
            <a:t>五、进度安排</a:t>
          </a:r>
          <a:endParaRPr lang="zh-CN" altLang="en-US" sz="2800" dirty="0"/>
        </a:p>
      </dgm:t>
    </dgm:pt>
    <dgm:pt modelId="{2286186C-AF7E-402B-B959-89F9B8C7E184}" type="parTrans" cxnId="{14C0C129-51B0-4251-9019-ADC5E2AD0E00}">
      <dgm:prSet/>
      <dgm:spPr/>
      <dgm:t>
        <a:bodyPr/>
        <a:lstStyle/>
        <a:p>
          <a:endParaRPr lang="zh-CN" altLang="en-US"/>
        </a:p>
      </dgm:t>
    </dgm:pt>
    <dgm:pt modelId="{11799949-960F-4B34-9BB4-34E04F906B6F}" type="sibTrans" cxnId="{14C0C129-51B0-4251-9019-ADC5E2AD0E00}">
      <dgm:prSet/>
      <dgm:spPr/>
      <dgm:t>
        <a:bodyPr/>
        <a:lstStyle/>
        <a:p>
          <a:endParaRPr lang="zh-CN" altLang="en-US"/>
        </a:p>
      </dgm:t>
    </dgm:pt>
    <dgm:pt modelId="{D03B78CD-8364-4843-BB6E-C38A0D49A991}">
      <dgm:prSet custT="1"/>
      <dgm:spPr/>
      <dgm:t>
        <a:bodyPr/>
        <a:lstStyle/>
        <a:p>
          <a:pPr rtl="0"/>
          <a:r>
            <a:rPr lang="zh-CN" altLang="en-US" sz="2800" dirty="0" smtClean="0"/>
            <a:t>六、预期结果</a:t>
          </a:r>
          <a:endParaRPr lang="zh-CN" altLang="en-US" sz="2800" dirty="0"/>
        </a:p>
      </dgm:t>
    </dgm:pt>
    <dgm:pt modelId="{9F7B3948-080C-4727-BCC2-59E0662214CA}" type="parTrans" cxnId="{60C1C17C-43FD-41CD-9CB6-58C97EAF7709}">
      <dgm:prSet/>
      <dgm:spPr/>
      <dgm:t>
        <a:bodyPr/>
        <a:lstStyle/>
        <a:p>
          <a:endParaRPr lang="zh-CN" altLang="en-US"/>
        </a:p>
      </dgm:t>
    </dgm:pt>
    <dgm:pt modelId="{3F8D2445-9F6E-4A74-A97A-853B7D3C3CE5}" type="sibTrans" cxnId="{60C1C17C-43FD-41CD-9CB6-58C97EAF7709}">
      <dgm:prSet/>
      <dgm:spPr/>
      <dgm:t>
        <a:bodyPr/>
        <a:lstStyle/>
        <a:p>
          <a:endParaRPr lang="zh-CN" altLang="en-US"/>
        </a:p>
      </dgm:t>
    </dgm:pt>
    <dgm:pt modelId="{541E5AB8-1E1B-452D-A94F-73F581B734B9}">
      <dgm:prSet custT="1"/>
      <dgm:spPr/>
      <dgm:t>
        <a:bodyPr/>
        <a:lstStyle/>
        <a:p>
          <a:pPr rtl="0"/>
          <a:r>
            <a:rPr lang="zh-CN" altLang="en-US" sz="2800" dirty="0" smtClean="0"/>
            <a:t>七、参考文献</a:t>
          </a:r>
          <a:endParaRPr lang="zh-CN" altLang="en-US" sz="2800" dirty="0"/>
        </a:p>
      </dgm:t>
    </dgm:pt>
    <dgm:pt modelId="{99F117BB-A3D9-40C9-BED6-031FB14F8C1E}" type="parTrans" cxnId="{B9F9FFF9-D182-4390-A9FD-A60E7E3BCB87}">
      <dgm:prSet/>
      <dgm:spPr/>
      <dgm:t>
        <a:bodyPr/>
        <a:lstStyle/>
        <a:p>
          <a:endParaRPr lang="zh-CN" altLang="en-US"/>
        </a:p>
      </dgm:t>
    </dgm:pt>
    <dgm:pt modelId="{68805CF2-A9C2-4772-8801-E9199811EED4}" type="sibTrans" cxnId="{B9F9FFF9-D182-4390-A9FD-A60E7E3BCB87}">
      <dgm:prSet/>
      <dgm:spPr/>
      <dgm:t>
        <a:bodyPr/>
        <a:lstStyle/>
        <a:p>
          <a:endParaRPr lang="zh-CN" altLang="en-US"/>
        </a:p>
      </dgm:t>
    </dgm:pt>
    <dgm:pt modelId="{C86ED122-3DBF-421C-A24D-3F995E04AAFA}" type="pres">
      <dgm:prSet presAssocID="{6F3905DD-61AB-49E6-9EDE-85CF1D2E1F33}" presName="linearFlow" presStyleCnt="0">
        <dgm:presLayoutVars>
          <dgm:dir/>
          <dgm:resizeHandles val="exact"/>
        </dgm:presLayoutVars>
      </dgm:prSet>
      <dgm:spPr/>
      <dgm:t>
        <a:bodyPr/>
        <a:lstStyle/>
        <a:p>
          <a:endParaRPr lang="zh-CN" altLang="en-US"/>
        </a:p>
      </dgm:t>
    </dgm:pt>
    <dgm:pt modelId="{DCA0212E-BBB5-42B1-9E51-A2AC312A8EE3}" type="pres">
      <dgm:prSet presAssocID="{6B73FD90-EC42-4BB1-A725-06D4DF8317D8}" presName="composite" presStyleCnt="0"/>
      <dgm:spPr/>
    </dgm:pt>
    <dgm:pt modelId="{CD6C625A-765B-409A-8E5A-F109A06B9D8A}" type="pres">
      <dgm:prSet presAssocID="{6B73FD90-EC42-4BB1-A725-06D4DF8317D8}" presName="imgShp" presStyleLbl="fgImgPlace1" presStyleIdx="0" presStyleCnt="7"/>
      <dgm:spPr>
        <a:solidFill>
          <a:schemeClr val="accent1">
            <a:tint val="50000"/>
            <a:hueOff val="0"/>
            <a:satOff val="0"/>
            <a:lumOff val="0"/>
          </a:schemeClr>
        </a:solidFill>
      </dgm:spPr>
      <dgm:t>
        <a:bodyPr/>
        <a:lstStyle/>
        <a:p>
          <a:endParaRPr lang="zh-CN" altLang="en-US"/>
        </a:p>
      </dgm:t>
    </dgm:pt>
    <dgm:pt modelId="{DD6C10C1-A4B4-4818-AD43-A7C425C08C78}" type="pres">
      <dgm:prSet presAssocID="{6B73FD90-EC42-4BB1-A725-06D4DF8317D8}" presName="txShp" presStyleLbl="node1" presStyleIdx="0" presStyleCnt="7">
        <dgm:presLayoutVars>
          <dgm:bulletEnabled val="1"/>
        </dgm:presLayoutVars>
      </dgm:prSet>
      <dgm:spPr/>
      <dgm:t>
        <a:bodyPr/>
        <a:lstStyle/>
        <a:p>
          <a:endParaRPr lang="zh-CN" altLang="en-US"/>
        </a:p>
      </dgm:t>
    </dgm:pt>
    <dgm:pt modelId="{C622E023-484E-4FFF-8AFE-0C4311B907B5}" type="pres">
      <dgm:prSet presAssocID="{4C974950-2C3C-4D9B-B17E-7714A163A2C7}" presName="spacing" presStyleCnt="0"/>
      <dgm:spPr/>
    </dgm:pt>
    <dgm:pt modelId="{1C888EFB-6D9A-46AC-91B8-4DF1ADAE3188}" type="pres">
      <dgm:prSet presAssocID="{A1556DF9-1B74-4218-956A-017604C100BD}" presName="composite" presStyleCnt="0"/>
      <dgm:spPr/>
    </dgm:pt>
    <dgm:pt modelId="{1F4590F4-231A-4180-9F76-14E056859C9E}" type="pres">
      <dgm:prSet presAssocID="{A1556DF9-1B74-4218-956A-017604C100BD}" presName="imgShp" presStyleLbl="fgImgPlace1" presStyleIdx="1" presStyleCnt="7"/>
      <dgm:spPr>
        <a:solidFill>
          <a:schemeClr val="accent1">
            <a:tint val="50000"/>
            <a:hueOff val="0"/>
            <a:satOff val="0"/>
            <a:lumOff val="0"/>
          </a:schemeClr>
        </a:solidFill>
      </dgm:spPr>
    </dgm:pt>
    <dgm:pt modelId="{6037FE1C-4435-40B7-8757-5A5D73324536}" type="pres">
      <dgm:prSet presAssocID="{A1556DF9-1B74-4218-956A-017604C100BD}" presName="txShp" presStyleLbl="node1" presStyleIdx="1" presStyleCnt="7">
        <dgm:presLayoutVars>
          <dgm:bulletEnabled val="1"/>
        </dgm:presLayoutVars>
      </dgm:prSet>
      <dgm:spPr/>
      <dgm:t>
        <a:bodyPr/>
        <a:lstStyle/>
        <a:p>
          <a:endParaRPr lang="zh-CN" altLang="en-US"/>
        </a:p>
      </dgm:t>
    </dgm:pt>
    <dgm:pt modelId="{6A162E0F-E365-4306-8F08-979FAEA12B4D}" type="pres">
      <dgm:prSet presAssocID="{5B275474-2D98-4C29-A54C-F038939F245D}" presName="spacing" presStyleCnt="0"/>
      <dgm:spPr/>
    </dgm:pt>
    <dgm:pt modelId="{50DFA5EA-CC46-4A93-B4AE-0DAAF87BD59A}" type="pres">
      <dgm:prSet presAssocID="{B16AFA57-644E-4A2F-A3F2-C69856229444}" presName="composite" presStyleCnt="0"/>
      <dgm:spPr/>
    </dgm:pt>
    <dgm:pt modelId="{DDBB8674-A2CE-431C-AD31-F03431C66294}" type="pres">
      <dgm:prSet presAssocID="{B16AFA57-644E-4A2F-A3F2-C69856229444}" presName="imgShp" presStyleLbl="fgImgPlace1" presStyleIdx="2" presStyleCnt="7"/>
      <dgm:spPr>
        <a:solidFill>
          <a:schemeClr val="accent1">
            <a:tint val="50000"/>
            <a:hueOff val="0"/>
            <a:satOff val="0"/>
            <a:lumOff val="0"/>
          </a:schemeClr>
        </a:solidFill>
      </dgm:spPr>
    </dgm:pt>
    <dgm:pt modelId="{CB9D2944-1A87-409A-B86E-7C3C24AF42D9}" type="pres">
      <dgm:prSet presAssocID="{B16AFA57-644E-4A2F-A3F2-C69856229444}" presName="txShp" presStyleLbl="node1" presStyleIdx="2" presStyleCnt="7">
        <dgm:presLayoutVars>
          <dgm:bulletEnabled val="1"/>
        </dgm:presLayoutVars>
      </dgm:prSet>
      <dgm:spPr/>
      <dgm:t>
        <a:bodyPr/>
        <a:lstStyle/>
        <a:p>
          <a:endParaRPr lang="zh-CN" altLang="en-US"/>
        </a:p>
      </dgm:t>
    </dgm:pt>
    <dgm:pt modelId="{2866D920-E143-43E3-ACDE-6524B8EDD74C}" type="pres">
      <dgm:prSet presAssocID="{1CF60FA8-4126-417C-9E1A-D57F59779A77}" presName="spacing" presStyleCnt="0"/>
      <dgm:spPr/>
    </dgm:pt>
    <dgm:pt modelId="{576D7EB5-B7F4-4BA9-9770-652BEE12F23B}" type="pres">
      <dgm:prSet presAssocID="{1C611123-202E-44BF-AF88-BEE860C1A9EF}" presName="composite" presStyleCnt="0"/>
      <dgm:spPr/>
    </dgm:pt>
    <dgm:pt modelId="{C0C9644A-D01E-4A1C-AB2D-9EA5528D2B41}" type="pres">
      <dgm:prSet presAssocID="{1C611123-202E-44BF-AF88-BEE860C1A9EF}" presName="imgShp" presStyleLbl="fgImgPlace1" presStyleIdx="3" presStyleCnt="7"/>
      <dgm:spPr>
        <a:solidFill>
          <a:schemeClr val="accent1">
            <a:tint val="50000"/>
            <a:hueOff val="0"/>
            <a:satOff val="0"/>
            <a:lumOff val="0"/>
          </a:schemeClr>
        </a:solidFill>
      </dgm:spPr>
    </dgm:pt>
    <dgm:pt modelId="{4AE87005-14D4-407D-9645-5EF000C446AA}" type="pres">
      <dgm:prSet presAssocID="{1C611123-202E-44BF-AF88-BEE860C1A9EF}" presName="txShp" presStyleLbl="node1" presStyleIdx="3" presStyleCnt="7">
        <dgm:presLayoutVars>
          <dgm:bulletEnabled val="1"/>
        </dgm:presLayoutVars>
      </dgm:prSet>
      <dgm:spPr/>
      <dgm:t>
        <a:bodyPr/>
        <a:lstStyle/>
        <a:p>
          <a:endParaRPr lang="zh-CN" altLang="en-US"/>
        </a:p>
      </dgm:t>
    </dgm:pt>
    <dgm:pt modelId="{364B3573-443B-478F-9DD6-2D6C46B30949}" type="pres">
      <dgm:prSet presAssocID="{DDD938E5-E0BB-4D37-AD5B-D6EB7F1094C2}" presName="spacing" presStyleCnt="0"/>
      <dgm:spPr/>
    </dgm:pt>
    <dgm:pt modelId="{3A30D7D5-1B18-48A7-9D76-8266047C7CDF}" type="pres">
      <dgm:prSet presAssocID="{209670C4-2A59-4DA4-AB3C-6622FB5CBBB6}" presName="composite" presStyleCnt="0"/>
      <dgm:spPr/>
    </dgm:pt>
    <dgm:pt modelId="{E4238116-7803-4CD4-B21B-E8E4BAA4BB4B}" type="pres">
      <dgm:prSet presAssocID="{209670C4-2A59-4DA4-AB3C-6622FB5CBBB6}" presName="imgShp" presStyleLbl="fgImgPlace1" presStyleIdx="4" presStyleCnt="7"/>
      <dgm:spPr>
        <a:solidFill>
          <a:schemeClr val="accent1">
            <a:tint val="50000"/>
            <a:hueOff val="0"/>
            <a:satOff val="0"/>
            <a:lumOff val="0"/>
          </a:schemeClr>
        </a:solidFill>
      </dgm:spPr>
    </dgm:pt>
    <dgm:pt modelId="{719164BE-C19B-4C0B-9930-732D7B22C1FC}" type="pres">
      <dgm:prSet presAssocID="{209670C4-2A59-4DA4-AB3C-6622FB5CBBB6}" presName="txShp" presStyleLbl="node1" presStyleIdx="4" presStyleCnt="7">
        <dgm:presLayoutVars>
          <dgm:bulletEnabled val="1"/>
        </dgm:presLayoutVars>
      </dgm:prSet>
      <dgm:spPr/>
      <dgm:t>
        <a:bodyPr/>
        <a:lstStyle/>
        <a:p>
          <a:endParaRPr lang="zh-CN" altLang="en-US"/>
        </a:p>
      </dgm:t>
    </dgm:pt>
    <dgm:pt modelId="{76FFD912-171B-49EF-9788-413D8DE071C8}" type="pres">
      <dgm:prSet presAssocID="{11799949-960F-4B34-9BB4-34E04F906B6F}" presName="spacing" presStyleCnt="0"/>
      <dgm:spPr/>
    </dgm:pt>
    <dgm:pt modelId="{36437BF2-45B8-4EB6-B73F-D48C7334D888}" type="pres">
      <dgm:prSet presAssocID="{D03B78CD-8364-4843-BB6E-C38A0D49A991}" presName="composite" presStyleCnt="0"/>
      <dgm:spPr/>
    </dgm:pt>
    <dgm:pt modelId="{3C7E7694-838E-4D82-86BE-37BEFAD4FE4D}" type="pres">
      <dgm:prSet presAssocID="{D03B78CD-8364-4843-BB6E-C38A0D49A991}" presName="imgShp" presStyleLbl="fgImgPlace1" presStyleIdx="5" presStyleCnt="7"/>
      <dgm:spPr>
        <a:solidFill>
          <a:schemeClr val="accent1">
            <a:tint val="50000"/>
            <a:hueOff val="0"/>
            <a:satOff val="0"/>
            <a:lumOff val="0"/>
          </a:schemeClr>
        </a:solidFill>
      </dgm:spPr>
    </dgm:pt>
    <dgm:pt modelId="{83785913-A296-42FD-9D73-885C30303B5B}" type="pres">
      <dgm:prSet presAssocID="{D03B78CD-8364-4843-BB6E-C38A0D49A991}" presName="txShp" presStyleLbl="node1" presStyleIdx="5" presStyleCnt="7">
        <dgm:presLayoutVars>
          <dgm:bulletEnabled val="1"/>
        </dgm:presLayoutVars>
      </dgm:prSet>
      <dgm:spPr/>
      <dgm:t>
        <a:bodyPr/>
        <a:lstStyle/>
        <a:p>
          <a:endParaRPr lang="zh-CN" altLang="en-US"/>
        </a:p>
      </dgm:t>
    </dgm:pt>
    <dgm:pt modelId="{B8D25890-DA5C-4E16-A087-A3C00E26BF67}" type="pres">
      <dgm:prSet presAssocID="{3F8D2445-9F6E-4A74-A97A-853B7D3C3CE5}" presName="spacing" presStyleCnt="0"/>
      <dgm:spPr/>
    </dgm:pt>
    <dgm:pt modelId="{263B495A-6491-4C64-B6E9-E536A6EC54E2}" type="pres">
      <dgm:prSet presAssocID="{541E5AB8-1E1B-452D-A94F-73F581B734B9}" presName="composite" presStyleCnt="0"/>
      <dgm:spPr/>
    </dgm:pt>
    <dgm:pt modelId="{7F1C49BC-2721-4717-8EC8-176FD35B1F97}" type="pres">
      <dgm:prSet presAssocID="{541E5AB8-1E1B-452D-A94F-73F581B734B9}" presName="imgShp" presStyleLbl="fgImgPlace1" presStyleIdx="6" presStyleCnt="7"/>
      <dgm:spPr>
        <a:solidFill>
          <a:schemeClr val="accent1">
            <a:tint val="50000"/>
            <a:hueOff val="0"/>
            <a:satOff val="0"/>
            <a:lumOff val="0"/>
          </a:schemeClr>
        </a:solidFill>
      </dgm:spPr>
    </dgm:pt>
    <dgm:pt modelId="{9D90E7C8-8BE2-4729-81E3-6965289111E7}" type="pres">
      <dgm:prSet presAssocID="{541E5AB8-1E1B-452D-A94F-73F581B734B9}" presName="txShp" presStyleLbl="node1" presStyleIdx="6" presStyleCnt="7">
        <dgm:presLayoutVars>
          <dgm:bulletEnabled val="1"/>
        </dgm:presLayoutVars>
      </dgm:prSet>
      <dgm:spPr/>
      <dgm:t>
        <a:bodyPr/>
        <a:lstStyle/>
        <a:p>
          <a:endParaRPr lang="zh-CN" altLang="en-US"/>
        </a:p>
      </dgm:t>
    </dgm:pt>
  </dgm:ptLst>
  <dgm:cxnLst>
    <dgm:cxn modelId="{071DB568-68F7-42D6-B695-7161D38F07F1}" type="presOf" srcId="{6F3905DD-61AB-49E6-9EDE-85CF1D2E1F33}" destId="{C86ED122-3DBF-421C-A24D-3F995E04AAFA}" srcOrd="0" destOrd="0" presId="urn:microsoft.com/office/officeart/2005/8/layout/vList3"/>
    <dgm:cxn modelId="{BC3B1E89-B576-4B2D-90E4-9836ED0A629C}" type="presOf" srcId="{1C611123-202E-44BF-AF88-BEE860C1A9EF}" destId="{4AE87005-14D4-407D-9645-5EF000C446AA}" srcOrd="0" destOrd="0" presId="urn:microsoft.com/office/officeart/2005/8/layout/vList3"/>
    <dgm:cxn modelId="{998577AB-F375-44C5-BD52-3336F9E3A7F0}" type="presOf" srcId="{D03B78CD-8364-4843-BB6E-C38A0D49A991}" destId="{83785913-A296-42FD-9D73-885C30303B5B}" srcOrd="0" destOrd="0" presId="urn:microsoft.com/office/officeart/2005/8/layout/vList3"/>
    <dgm:cxn modelId="{B9F9FFF9-D182-4390-A9FD-A60E7E3BCB87}" srcId="{6F3905DD-61AB-49E6-9EDE-85CF1D2E1F33}" destId="{541E5AB8-1E1B-452D-A94F-73F581B734B9}" srcOrd="6" destOrd="0" parTransId="{99F117BB-A3D9-40C9-BED6-031FB14F8C1E}" sibTransId="{68805CF2-A9C2-4772-8801-E9199811EED4}"/>
    <dgm:cxn modelId="{DFC204CF-831D-4EFC-A876-3C8136017242}" type="presOf" srcId="{541E5AB8-1E1B-452D-A94F-73F581B734B9}" destId="{9D90E7C8-8BE2-4729-81E3-6965289111E7}" srcOrd="0" destOrd="0" presId="urn:microsoft.com/office/officeart/2005/8/layout/vList3"/>
    <dgm:cxn modelId="{B1C36F5D-DDC7-43B5-A965-DEEF703A2B98}" srcId="{6F3905DD-61AB-49E6-9EDE-85CF1D2E1F33}" destId="{1C611123-202E-44BF-AF88-BEE860C1A9EF}" srcOrd="3" destOrd="0" parTransId="{C84B257F-A3B0-4814-AD4F-453C9FC9FA27}" sibTransId="{DDD938E5-E0BB-4D37-AD5B-D6EB7F1094C2}"/>
    <dgm:cxn modelId="{225A01FC-0202-4CBF-A9C5-4B86350DE3F6}" type="presOf" srcId="{209670C4-2A59-4DA4-AB3C-6622FB5CBBB6}" destId="{719164BE-C19B-4C0B-9930-732D7B22C1FC}" srcOrd="0" destOrd="0" presId="urn:microsoft.com/office/officeart/2005/8/layout/vList3"/>
    <dgm:cxn modelId="{C2CAAC81-AE3C-448D-9278-0A024BDBDF4B}" srcId="{6F3905DD-61AB-49E6-9EDE-85CF1D2E1F33}" destId="{6B73FD90-EC42-4BB1-A725-06D4DF8317D8}" srcOrd="0" destOrd="0" parTransId="{0F8561BF-04E2-452D-9FFE-B327F2FCB8F3}" sibTransId="{4C974950-2C3C-4D9B-B17E-7714A163A2C7}"/>
    <dgm:cxn modelId="{5E172E0F-F573-4ADD-A907-72389E691142}" type="presOf" srcId="{B16AFA57-644E-4A2F-A3F2-C69856229444}" destId="{CB9D2944-1A87-409A-B86E-7C3C24AF42D9}" srcOrd="0" destOrd="0" presId="urn:microsoft.com/office/officeart/2005/8/layout/vList3"/>
    <dgm:cxn modelId="{83730A9F-0837-4EB4-945A-B6C017703D32}" type="presOf" srcId="{A1556DF9-1B74-4218-956A-017604C100BD}" destId="{6037FE1C-4435-40B7-8757-5A5D73324536}" srcOrd="0" destOrd="0" presId="urn:microsoft.com/office/officeart/2005/8/layout/vList3"/>
    <dgm:cxn modelId="{14CCDAD0-339B-4C83-9BE4-D3C3BF7FC932}" type="presOf" srcId="{6B73FD90-EC42-4BB1-A725-06D4DF8317D8}" destId="{DD6C10C1-A4B4-4818-AD43-A7C425C08C78}" srcOrd="0" destOrd="0" presId="urn:microsoft.com/office/officeart/2005/8/layout/vList3"/>
    <dgm:cxn modelId="{52EC2C64-A46B-4659-9872-6F1C7B36AE27}" srcId="{6F3905DD-61AB-49E6-9EDE-85CF1D2E1F33}" destId="{B16AFA57-644E-4A2F-A3F2-C69856229444}" srcOrd="2" destOrd="0" parTransId="{BAC3D14C-2F86-4DB9-BF5D-61BA6546E229}" sibTransId="{1CF60FA8-4126-417C-9E1A-D57F59779A77}"/>
    <dgm:cxn modelId="{14C0C129-51B0-4251-9019-ADC5E2AD0E00}" srcId="{6F3905DD-61AB-49E6-9EDE-85CF1D2E1F33}" destId="{209670C4-2A59-4DA4-AB3C-6622FB5CBBB6}" srcOrd="4" destOrd="0" parTransId="{2286186C-AF7E-402B-B959-89F9B8C7E184}" sibTransId="{11799949-960F-4B34-9BB4-34E04F906B6F}"/>
    <dgm:cxn modelId="{6FC798CC-AB69-468F-AB4E-5248315A64BC}" srcId="{6F3905DD-61AB-49E6-9EDE-85CF1D2E1F33}" destId="{A1556DF9-1B74-4218-956A-017604C100BD}" srcOrd="1" destOrd="0" parTransId="{41765E1D-D29A-4587-BD27-A68B975A42F5}" sibTransId="{5B275474-2D98-4C29-A54C-F038939F245D}"/>
    <dgm:cxn modelId="{60C1C17C-43FD-41CD-9CB6-58C97EAF7709}" srcId="{6F3905DD-61AB-49E6-9EDE-85CF1D2E1F33}" destId="{D03B78CD-8364-4843-BB6E-C38A0D49A991}" srcOrd="5" destOrd="0" parTransId="{9F7B3948-080C-4727-BCC2-59E0662214CA}" sibTransId="{3F8D2445-9F6E-4A74-A97A-853B7D3C3CE5}"/>
    <dgm:cxn modelId="{A8880854-6CA2-4067-B524-51C91E536617}" type="presParOf" srcId="{C86ED122-3DBF-421C-A24D-3F995E04AAFA}" destId="{DCA0212E-BBB5-42B1-9E51-A2AC312A8EE3}" srcOrd="0" destOrd="0" presId="urn:microsoft.com/office/officeart/2005/8/layout/vList3"/>
    <dgm:cxn modelId="{93FF9B56-E8F6-43F4-9AAB-F41D79EAB438}" type="presParOf" srcId="{DCA0212E-BBB5-42B1-9E51-A2AC312A8EE3}" destId="{CD6C625A-765B-409A-8E5A-F109A06B9D8A}" srcOrd="0" destOrd="0" presId="urn:microsoft.com/office/officeart/2005/8/layout/vList3"/>
    <dgm:cxn modelId="{AB62C8B8-2AC6-4A1F-9400-4693DB2DD738}" type="presParOf" srcId="{DCA0212E-BBB5-42B1-9E51-A2AC312A8EE3}" destId="{DD6C10C1-A4B4-4818-AD43-A7C425C08C78}" srcOrd="1" destOrd="0" presId="urn:microsoft.com/office/officeart/2005/8/layout/vList3"/>
    <dgm:cxn modelId="{A13C0543-5CF8-44FC-ACC0-EFFB24C74F31}" type="presParOf" srcId="{C86ED122-3DBF-421C-A24D-3F995E04AAFA}" destId="{C622E023-484E-4FFF-8AFE-0C4311B907B5}" srcOrd="1" destOrd="0" presId="urn:microsoft.com/office/officeart/2005/8/layout/vList3"/>
    <dgm:cxn modelId="{B04D9671-34E5-4C1D-9A73-A7CEF43AEF21}" type="presParOf" srcId="{C86ED122-3DBF-421C-A24D-3F995E04AAFA}" destId="{1C888EFB-6D9A-46AC-91B8-4DF1ADAE3188}" srcOrd="2" destOrd="0" presId="urn:microsoft.com/office/officeart/2005/8/layout/vList3"/>
    <dgm:cxn modelId="{D936FC0B-B9AA-44DA-B21B-96E96D0EDD0E}" type="presParOf" srcId="{1C888EFB-6D9A-46AC-91B8-4DF1ADAE3188}" destId="{1F4590F4-231A-4180-9F76-14E056859C9E}" srcOrd="0" destOrd="0" presId="urn:microsoft.com/office/officeart/2005/8/layout/vList3"/>
    <dgm:cxn modelId="{137D247B-5B3C-4996-BCA1-6B2575E9DD8C}" type="presParOf" srcId="{1C888EFB-6D9A-46AC-91B8-4DF1ADAE3188}" destId="{6037FE1C-4435-40B7-8757-5A5D73324536}" srcOrd="1" destOrd="0" presId="urn:microsoft.com/office/officeart/2005/8/layout/vList3"/>
    <dgm:cxn modelId="{D8E52EE0-87DF-48C4-B8A9-9594DF5BCCA4}" type="presParOf" srcId="{C86ED122-3DBF-421C-A24D-3F995E04AAFA}" destId="{6A162E0F-E365-4306-8F08-979FAEA12B4D}" srcOrd="3" destOrd="0" presId="urn:microsoft.com/office/officeart/2005/8/layout/vList3"/>
    <dgm:cxn modelId="{DD004761-EAD9-45FE-858B-159A3C3341A3}" type="presParOf" srcId="{C86ED122-3DBF-421C-A24D-3F995E04AAFA}" destId="{50DFA5EA-CC46-4A93-B4AE-0DAAF87BD59A}" srcOrd="4" destOrd="0" presId="urn:microsoft.com/office/officeart/2005/8/layout/vList3"/>
    <dgm:cxn modelId="{807681EB-926A-4856-BF75-DB3BFA376165}" type="presParOf" srcId="{50DFA5EA-CC46-4A93-B4AE-0DAAF87BD59A}" destId="{DDBB8674-A2CE-431C-AD31-F03431C66294}" srcOrd="0" destOrd="0" presId="urn:microsoft.com/office/officeart/2005/8/layout/vList3"/>
    <dgm:cxn modelId="{CA76CD3E-01C5-46C8-8E11-A2F09849C0B0}" type="presParOf" srcId="{50DFA5EA-CC46-4A93-B4AE-0DAAF87BD59A}" destId="{CB9D2944-1A87-409A-B86E-7C3C24AF42D9}" srcOrd="1" destOrd="0" presId="urn:microsoft.com/office/officeart/2005/8/layout/vList3"/>
    <dgm:cxn modelId="{3D6E527C-6166-4B46-8D07-DB83559D1315}" type="presParOf" srcId="{C86ED122-3DBF-421C-A24D-3F995E04AAFA}" destId="{2866D920-E143-43E3-ACDE-6524B8EDD74C}" srcOrd="5" destOrd="0" presId="urn:microsoft.com/office/officeart/2005/8/layout/vList3"/>
    <dgm:cxn modelId="{CFEA004C-9677-430E-80B7-E5C4234B8A5A}" type="presParOf" srcId="{C86ED122-3DBF-421C-A24D-3F995E04AAFA}" destId="{576D7EB5-B7F4-4BA9-9770-652BEE12F23B}" srcOrd="6" destOrd="0" presId="urn:microsoft.com/office/officeart/2005/8/layout/vList3"/>
    <dgm:cxn modelId="{312E3F8F-FEF6-4DE3-BB4D-133AEF93B0DF}" type="presParOf" srcId="{576D7EB5-B7F4-4BA9-9770-652BEE12F23B}" destId="{C0C9644A-D01E-4A1C-AB2D-9EA5528D2B41}" srcOrd="0" destOrd="0" presId="urn:microsoft.com/office/officeart/2005/8/layout/vList3"/>
    <dgm:cxn modelId="{FCC4E64A-0AA2-4033-AD81-D63D1A1B726D}" type="presParOf" srcId="{576D7EB5-B7F4-4BA9-9770-652BEE12F23B}" destId="{4AE87005-14D4-407D-9645-5EF000C446AA}" srcOrd="1" destOrd="0" presId="urn:microsoft.com/office/officeart/2005/8/layout/vList3"/>
    <dgm:cxn modelId="{215D4928-CB1B-4FDF-855A-A4BBA9A198B7}" type="presParOf" srcId="{C86ED122-3DBF-421C-A24D-3F995E04AAFA}" destId="{364B3573-443B-478F-9DD6-2D6C46B30949}" srcOrd="7" destOrd="0" presId="urn:microsoft.com/office/officeart/2005/8/layout/vList3"/>
    <dgm:cxn modelId="{50235169-DFE7-4FE4-A965-81CD581CCE15}" type="presParOf" srcId="{C86ED122-3DBF-421C-A24D-3F995E04AAFA}" destId="{3A30D7D5-1B18-48A7-9D76-8266047C7CDF}" srcOrd="8" destOrd="0" presId="urn:microsoft.com/office/officeart/2005/8/layout/vList3"/>
    <dgm:cxn modelId="{2376EB31-8F32-48F7-8E8C-1EF83954A678}" type="presParOf" srcId="{3A30D7D5-1B18-48A7-9D76-8266047C7CDF}" destId="{E4238116-7803-4CD4-B21B-E8E4BAA4BB4B}" srcOrd="0" destOrd="0" presId="urn:microsoft.com/office/officeart/2005/8/layout/vList3"/>
    <dgm:cxn modelId="{F3D5E0A3-0FD3-465C-96FE-3A1160960DEA}" type="presParOf" srcId="{3A30D7D5-1B18-48A7-9D76-8266047C7CDF}" destId="{719164BE-C19B-4C0B-9930-732D7B22C1FC}" srcOrd="1" destOrd="0" presId="urn:microsoft.com/office/officeart/2005/8/layout/vList3"/>
    <dgm:cxn modelId="{D062BFC0-7A64-444E-AD84-F3AAFBBE13EE}" type="presParOf" srcId="{C86ED122-3DBF-421C-A24D-3F995E04AAFA}" destId="{76FFD912-171B-49EF-9788-413D8DE071C8}" srcOrd="9" destOrd="0" presId="urn:microsoft.com/office/officeart/2005/8/layout/vList3"/>
    <dgm:cxn modelId="{B22343AE-630E-4739-A4D0-A387BF98CCDC}" type="presParOf" srcId="{C86ED122-3DBF-421C-A24D-3F995E04AAFA}" destId="{36437BF2-45B8-4EB6-B73F-D48C7334D888}" srcOrd="10" destOrd="0" presId="urn:microsoft.com/office/officeart/2005/8/layout/vList3"/>
    <dgm:cxn modelId="{A8B9A10D-9A3E-47C4-932B-A59EDD23816E}" type="presParOf" srcId="{36437BF2-45B8-4EB6-B73F-D48C7334D888}" destId="{3C7E7694-838E-4D82-86BE-37BEFAD4FE4D}" srcOrd="0" destOrd="0" presId="urn:microsoft.com/office/officeart/2005/8/layout/vList3"/>
    <dgm:cxn modelId="{D6B60CA8-65BD-407F-9359-D2E98D8B8981}" type="presParOf" srcId="{36437BF2-45B8-4EB6-B73F-D48C7334D888}" destId="{83785913-A296-42FD-9D73-885C30303B5B}" srcOrd="1" destOrd="0" presId="urn:microsoft.com/office/officeart/2005/8/layout/vList3"/>
    <dgm:cxn modelId="{47B93432-11B9-4309-974C-15E071008D74}" type="presParOf" srcId="{C86ED122-3DBF-421C-A24D-3F995E04AAFA}" destId="{B8D25890-DA5C-4E16-A087-A3C00E26BF67}" srcOrd="11" destOrd="0" presId="urn:microsoft.com/office/officeart/2005/8/layout/vList3"/>
    <dgm:cxn modelId="{ADBBE5DD-4B6D-461A-84EB-E47A3F64B04E}" type="presParOf" srcId="{C86ED122-3DBF-421C-A24D-3F995E04AAFA}" destId="{263B495A-6491-4C64-B6E9-E536A6EC54E2}" srcOrd="12" destOrd="0" presId="urn:microsoft.com/office/officeart/2005/8/layout/vList3"/>
    <dgm:cxn modelId="{88C09D90-D5B9-477C-8057-5EAED6C7DCB5}" type="presParOf" srcId="{263B495A-6491-4C64-B6E9-E536A6EC54E2}" destId="{7F1C49BC-2721-4717-8EC8-176FD35B1F97}" srcOrd="0" destOrd="0" presId="urn:microsoft.com/office/officeart/2005/8/layout/vList3"/>
    <dgm:cxn modelId="{21402379-D935-4FA8-9C70-C1BE8EA092B4}" type="presParOf" srcId="{263B495A-6491-4C64-B6E9-E536A6EC54E2}" destId="{9D90E7C8-8BE2-4729-81E3-6965289111E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8F23B5-CCD6-43E6-AA10-C4355C5AE6F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CN" altLang="en-US"/>
        </a:p>
      </dgm:t>
    </dgm:pt>
    <dgm:pt modelId="{D94E1611-72DE-47AB-AFD2-E227A60C7CE9}">
      <dgm:prSet custT="1"/>
      <dgm:spPr/>
      <dgm:t>
        <a:bodyPr/>
        <a:lstStyle/>
        <a:p>
          <a:pPr rtl="0"/>
          <a:r>
            <a:rPr lang="zh-CN" altLang="en-US" sz="2400" dirty="0" smtClean="0"/>
            <a:t>自动导航意义</a:t>
          </a:r>
          <a:endParaRPr lang="zh-CN" altLang="en-US" sz="2400" dirty="0"/>
        </a:p>
      </dgm:t>
    </dgm:pt>
    <dgm:pt modelId="{E9073E37-1F54-4B8D-A974-80AA6DA6538A}" type="parTrans" cxnId="{B0F888DD-DC21-4946-9A62-EA38067117D1}">
      <dgm:prSet/>
      <dgm:spPr/>
      <dgm:t>
        <a:bodyPr/>
        <a:lstStyle/>
        <a:p>
          <a:endParaRPr lang="zh-CN" altLang="en-US"/>
        </a:p>
      </dgm:t>
    </dgm:pt>
    <dgm:pt modelId="{3F486739-A216-4126-AEE1-F72547497D2C}" type="sibTrans" cxnId="{B0F888DD-DC21-4946-9A62-EA38067117D1}">
      <dgm:prSet/>
      <dgm:spPr/>
      <dgm:t>
        <a:bodyPr/>
        <a:lstStyle/>
        <a:p>
          <a:endParaRPr lang="zh-CN" altLang="en-US"/>
        </a:p>
      </dgm:t>
    </dgm:pt>
    <dgm:pt modelId="{9D18AF40-83A3-4812-A2F3-91B1988CCE9D}">
      <dgm:prSet custT="1"/>
      <dgm:spPr/>
      <dgm:t>
        <a:bodyPr/>
        <a:lstStyle/>
        <a:p>
          <a:pPr rtl="0"/>
          <a:r>
            <a:rPr lang="zh-CN" sz="2400" dirty="0" smtClean="0"/>
            <a:t>视觉导航意义</a:t>
          </a:r>
          <a:endParaRPr lang="zh-CN" altLang="en-US" sz="2400" dirty="0"/>
        </a:p>
      </dgm:t>
    </dgm:pt>
    <dgm:pt modelId="{E2980F05-7BA9-468F-8DB8-AA6AE1CD57F0}" type="parTrans" cxnId="{20E5F8EA-96F2-4E4E-A447-7EB864A4CB41}">
      <dgm:prSet/>
      <dgm:spPr/>
      <dgm:t>
        <a:bodyPr/>
        <a:lstStyle/>
        <a:p>
          <a:endParaRPr lang="zh-CN" altLang="en-US"/>
        </a:p>
      </dgm:t>
    </dgm:pt>
    <dgm:pt modelId="{B6A18AB3-3347-4BCD-A205-C0057EB60BB6}" type="sibTrans" cxnId="{20E5F8EA-96F2-4E4E-A447-7EB864A4CB41}">
      <dgm:prSet/>
      <dgm:spPr/>
      <dgm:t>
        <a:bodyPr/>
        <a:lstStyle/>
        <a:p>
          <a:endParaRPr lang="zh-CN" altLang="en-US"/>
        </a:p>
      </dgm:t>
    </dgm:pt>
    <dgm:pt modelId="{B90DD059-F1A9-4E41-8FF1-6AF3DA25BDA0}">
      <dgm:prSet/>
      <dgm:spPr/>
      <dgm:t>
        <a:bodyPr/>
        <a:lstStyle/>
        <a:p>
          <a:pPr rtl="0"/>
          <a:r>
            <a:rPr lang="zh-CN" dirty="0" smtClean="0">
              <a:solidFill>
                <a:srgbClr val="C00000"/>
              </a:solidFill>
            </a:rPr>
            <a:t>弥补现有</a:t>
          </a:r>
          <a:r>
            <a:rPr lang="en-US" dirty="0" smtClean="0">
              <a:solidFill>
                <a:srgbClr val="C00000"/>
              </a:solidFill>
            </a:rPr>
            <a:t>GPS</a:t>
          </a:r>
          <a:r>
            <a:rPr lang="zh-CN" dirty="0" smtClean="0">
              <a:solidFill>
                <a:srgbClr val="C00000"/>
              </a:solidFill>
            </a:rPr>
            <a:t>导航技术不足</a:t>
          </a:r>
          <a:r>
            <a:rPr lang="zh-CN" dirty="0" smtClean="0"/>
            <a:t>；</a:t>
          </a:r>
          <a:r>
            <a:rPr lang="zh-CN" altLang="en-US" dirty="0" smtClean="0"/>
            <a:t>相对于</a:t>
          </a:r>
          <a:r>
            <a:rPr lang="en-US" altLang="zh-CN" dirty="0" smtClean="0"/>
            <a:t>RTK_GPS</a:t>
          </a:r>
          <a:r>
            <a:rPr lang="zh-CN" altLang="en-US" dirty="0" smtClean="0"/>
            <a:t>而言，其</a:t>
          </a:r>
          <a:r>
            <a:rPr lang="zh-CN" dirty="0" smtClean="0"/>
            <a:t>价格较低，受周围环境</a:t>
          </a:r>
          <a:r>
            <a:rPr lang="zh-CN" altLang="en-US" dirty="0" smtClean="0"/>
            <a:t>（及建筑物、树木等）</a:t>
          </a:r>
          <a:r>
            <a:rPr lang="zh-CN" dirty="0" smtClean="0"/>
            <a:t>影响较小，</a:t>
          </a:r>
          <a:endParaRPr lang="zh-CN" dirty="0"/>
        </a:p>
      </dgm:t>
    </dgm:pt>
    <dgm:pt modelId="{46F4443E-35A9-4114-A969-540AF5B6FDF4}" type="parTrans" cxnId="{E38A3F91-5A59-419B-8D7F-EA9C2FC5C387}">
      <dgm:prSet/>
      <dgm:spPr/>
      <dgm:t>
        <a:bodyPr/>
        <a:lstStyle/>
        <a:p>
          <a:endParaRPr lang="zh-CN" altLang="en-US"/>
        </a:p>
      </dgm:t>
    </dgm:pt>
    <dgm:pt modelId="{291ACC52-844B-40D5-8764-593C1C762400}" type="sibTrans" cxnId="{E38A3F91-5A59-419B-8D7F-EA9C2FC5C387}">
      <dgm:prSet/>
      <dgm:spPr/>
      <dgm:t>
        <a:bodyPr/>
        <a:lstStyle/>
        <a:p>
          <a:endParaRPr lang="zh-CN" altLang="en-US"/>
        </a:p>
      </dgm:t>
    </dgm:pt>
    <dgm:pt modelId="{E9A27C2A-590E-42C5-B34D-41D5D7D6D424}">
      <dgm:prSet custT="1"/>
      <dgm:spPr/>
      <dgm:t>
        <a:bodyPr/>
        <a:lstStyle/>
        <a:p>
          <a:pPr rtl="0"/>
          <a:r>
            <a:rPr lang="zh-CN" sz="2400" dirty="0" smtClean="0"/>
            <a:t>方法研究意义</a:t>
          </a:r>
          <a:endParaRPr lang="zh-CN" altLang="en-US" sz="2400" dirty="0"/>
        </a:p>
      </dgm:t>
    </dgm:pt>
    <dgm:pt modelId="{57042503-BA95-43AA-BEAC-5AD26B6CF318}" type="parTrans" cxnId="{13F84FB5-5413-429A-A2F4-C9C816887BD8}">
      <dgm:prSet/>
      <dgm:spPr/>
      <dgm:t>
        <a:bodyPr/>
        <a:lstStyle/>
        <a:p>
          <a:endParaRPr lang="zh-CN" altLang="en-US"/>
        </a:p>
      </dgm:t>
    </dgm:pt>
    <dgm:pt modelId="{AF72ED4E-4AB8-4D34-A831-CAF29785FEDD}" type="sibTrans" cxnId="{13F84FB5-5413-429A-A2F4-C9C816887BD8}">
      <dgm:prSet/>
      <dgm:spPr/>
      <dgm:t>
        <a:bodyPr/>
        <a:lstStyle/>
        <a:p>
          <a:endParaRPr lang="zh-CN" altLang="en-US"/>
        </a:p>
      </dgm:t>
    </dgm:pt>
    <dgm:pt modelId="{D7CDCF49-D280-495E-8697-34BFF2E16EB0}">
      <dgm:prSet/>
      <dgm:spPr/>
      <dgm:t>
        <a:bodyPr/>
        <a:lstStyle/>
        <a:p>
          <a:pPr rtl="0"/>
          <a:r>
            <a:rPr lang="zh-CN" altLang="en-US" dirty="0" smtClean="0">
              <a:solidFill>
                <a:srgbClr val="C00000"/>
              </a:solidFill>
            </a:rPr>
            <a:t>完善目前的视觉导航方法。</a:t>
          </a:r>
          <a:r>
            <a:rPr lang="zh-CN" dirty="0" smtClean="0"/>
            <a:t>市场上尚没有成熟的视觉导航农机产品，国内多数研究停留在仿真阶段，其视觉导航方法和精度衡量都有待研究完善。</a:t>
          </a:r>
          <a:endParaRPr lang="zh-CN" dirty="0"/>
        </a:p>
      </dgm:t>
    </dgm:pt>
    <dgm:pt modelId="{B9121D10-A0D6-4A93-ACBA-30E50248A171}" type="parTrans" cxnId="{01D84180-0A91-4DD0-9BE0-8281BB2E94BC}">
      <dgm:prSet/>
      <dgm:spPr/>
      <dgm:t>
        <a:bodyPr/>
        <a:lstStyle/>
        <a:p>
          <a:endParaRPr lang="zh-CN" altLang="en-US"/>
        </a:p>
      </dgm:t>
    </dgm:pt>
    <dgm:pt modelId="{F983FD3B-E198-45AE-8A10-BE7A24AC987E}" type="sibTrans" cxnId="{01D84180-0A91-4DD0-9BE0-8281BB2E94BC}">
      <dgm:prSet/>
      <dgm:spPr/>
      <dgm:t>
        <a:bodyPr/>
        <a:lstStyle/>
        <a:p>
          <a:endParaRPr lang="zh-CN" altLang="en-US"/>
        </a:p>
      </dgm:t>
    </dgm:pt>
    <dgm:pt modelId="{3D3BA549-05CB-47E0-8565-0950078F01AC}">
      <dgm:prSet/>
      <dgm:spPr/>
      <dgm:t>
        <a:bodyPr/>
        <a:lstStyle/>
        <a:p>
          <a:pPr rtl="0"/>
          <a:r>
            <a:rPr lang="zh-CN" dirty="0" smtClean="0">
              <a:solidFill>
                <a:srgbClr val="C00000"/>
              </a:solidFill>
            </a:rPr>
            <a:t>农业作业无人化；</a:t>
          </a:r>
          <a:r>
            <a:rPr lang="zh-CN" dirty="0" smtClean="0"/>
            <a:t>自动导航技术在农业工程利于的应用越来越广泛，在喷洒农药、除草作业、收割作业、插秧种植等方面具有广泛用途，其应用对于农业作业的自动化和无人化具有重要意义</a:t>
          </a:r>
          <a:r>
            <a:rPr lang="zh-CN" altLang="en-US" dirty="0" smtClean="0"/>
            <a:t>。</a:t>
          </a:r>
          <a:endParaRPr lang="zh-CN" dirty="0"/>
        </a:p>
      </dgm:t>
    </dgm:pt>
    <dgm:pt modelId="{8148C1AE-F966-4D3D-9083-0B788612748D}" type="sibTrans" cxnId="{B9DCB3AB-42DA-433D-A713-715CA144EB4E}">
      <dgm:prSet/>
      <dgm:spPr/>
      <dgm:t>
        <a:bodyPr/>
        <a:lstStyle/>
        <a:p>
          <a:endParaRPr lang="zh-CN" altLang="en-US"/>
        </a:p>
      </dgm:t>
    </dgm:pt>
    <dgm:pt modelId="{E9D7D074-9B6F-4FC2-84CF-29EC25527E55}" type="parTrans" cxnId="{B9DCB3AB-42DA-433D-A713-715CA144EB4E}">
      <dgm:prSet/>
      <dgm:spPr/>
      <dgm:t>
        <a:bodyPr/>
        <a:lstStyle/>
        <a:p>
          <a:endParaRPr lang="zh-CN" altLang="en-US"/>
        </a:p>
      </dgm:t>
    </dgm:pt>
    <dgm:pt modelId="{55D5B924-1804-425D-8279-EFE70538C03C}" type="pres">
      <dgm:prSet presAssocID="{118F23B5-CCD6-43E6-AA10-C4355C5AE6F1}" presName="linearFlow" presStyleCnt="0">
        <dgm:presLayoutVars>
          <dgm:dir/>
          <dgm:animLvl val="lvl"/>
          <dgm:resizeHandles val="exact"/>
        </dgm:presLayoutVars>
      </dgm:prSet>
      <dgm:spPr/>
      <dgm:t>
        <a:bodyPr/>
        <a:lstStyle/>
        <a:p>
          <a:endParaRPr lang="zh-CN" altLang="en-US"/>
        </a:p>
      </dgm:t>
    </dgm:pt>
    <dgm:pt modelId="{CA53C587-343B-4AF5-8159-DFE1A5368B50}" type="pres">
      <dgm:prSet presAssocID="{D94E1611-72DE-47AB-AFD2-E227A60C7CE9}" presName="composite" presStyleCnt="0"/>
      <dgm:spPr/>
    </dgm:pt>
    <dgm:pt modelId="{2C24C15A-D84C-40C4-BDBE-B677E26B2D71}" type="pres">
      <dgm:prSet presAssocID="{D94E1611-72DE-47AB-AFD2-E227A60C7CE9}" presName="parTx" presStyleLbl="node1" presStyleIdx="0" presStyleCnt="3">
        <dgm:presLayoutVars>
          <dgm:chMax val="0"/>
          <dgm:chPref val="0"/>
          <dgm:bulletEnabled val="1"/>
        </dgm:presLayoutVars>
      </dgm:prSet>
      <dgm:spPr/>
      <dgm:t>
        <a:bodyPr/>
        <a:lstStyle/>
        <a:p>
          <a:endParaRPr lang="zh-CN" altLang="en-US"/>
        </a:p>
      </dgm:t>
    </dgm:pt>
    <dgm:pt modelId="{54E26D3E-6C21-4FAB-94C7-689F58FD390C}" type="pres">
      <dgm:prSet presAssocID="{D94E1611-72DE-47AB-AFD2-E227A60C7CE9}" presName="parSh" presStyleLbl="node1" presStyleIdx="0" presStyleCnt="3"/>
      <dgm:spPr/>
      <dgm:t>
        <a:bodyPr/>
        <a:lstStyle/>
        <a:p>
          <a:endParaRPr lang="zh-CN" altLang="en-US"/>
        </a:p>
      </dgm:t>
    </dgm:pt>
    <dgm:pt modelId="{ED4AB859-7383-4475-B49C-2057343F9A74}" type="pres">
      <dgm:prSet presAssocID="{D94E1611-72DE-47AB-AFD2-E227A60C7CE9}" presName="desTx" presStyleLbl="fgAcc1" presStyleIdx="0" presStyleCnt="3">
        <dgm:presLayoutVars>
          <dgm:bulletEnabled val="1"/>
        </dgm:presLayoutVars>
      </dgm:prSet>
      <dgm:spPr/>
      <dgm:t>
        <a:bodyPr/>
        <a:lstStyle/>
        <a:p>
          <a:endParaRPr lang="zh-CN" altLang="en-US"/>
        </a:p>
      </dgm:t>
    </dgm:pt>
    <dgm:pt modelId="{821983CF-A6FE-44D8-BC39-095C0558408E}" type="pres">
      <dgm:prSet presAssocID="{3F486739-A216-4126-AEE1-F72547497D2C}" presName="sibTrans" presStyleLbl="sibTrans2D1" presStyleIdx="0" presStyleCnt="2"/>
      <dgm:spPr/>
      <dgm:t>
        <a:bodyPr/>
        <a:lstStyle/>
        <a:p>
          <a:endParaRPr lang="zh-CN" altLang="en-US"/>
        </a:p>
      </dgm:t>
    </dgm:pt>
    <dgm:pt modelId="{BD1EC8E4-C216-4CDF-B992-E7B03BDFB018}" type="pres">
      <dgm:prSet presAssocID="{3F486739-A216-4126-AEE1-F72547497D2C}" presName="connTx" presStyleLbl="sibTrans2D1" presStyleIdx="0" presStyleCnt="2"/>
      <dgm:spPr/>
      <dgm:t>
        <a:bodyPr/>
        <a:lstStyle/>
        <a:p>
          <a:endParaRPr lang="zh-CN" altLang="en-US"/>
        </a:p>
      </dgm:t>
    </dgm:pt>
    <dgm:pt modelId="{60B35992-CDC9-4347-9880-B7D8D7A7ACAF}" type="pres">
      <dgm:prSet presAssocID="{9D18AF40-83A3-4812-A2F3-91B1988CCE9D}" presName="composite" presStyleCnt="0"/>
      <dgm:spPr/>
    </dgm:pt>
    <dgm:pt modelId="{0700EFA8-E2E8-4FEC-B260-1162B26FC311}" type="pres">
      <dgm:prSet presAssocID="{9D18AF40-83A3-4812-A2F3-91B1988CCE9D}" presName="parTx" presStyleLbl="node1" presStyleIdx="0" presStyleCnt="3">
        <dgm:presLayoutVars>
          <dgm:chMax val="0"/>
          <dgm:chPref val="0"/>
          <dgm:bulletEnabled val="1"/>
        </dgm:presLayoutVars>
      </dgm:prSet>
      <dgm:spPr/>
      <dgm:t>
        <a:bodyPr/>
        <a:lstStyle/>
        <a:p>
          <a:endParaRPr lang="zh-CN" altLang="en-US"/>
        </a:p>
      </dgm:t>
    </dgm:pt>
    <dgm:pt modelId="{F1F37B74-5A06-4F6C-A856-8EA45C5A10F9}" type="pres">
      <dgm:prSet presAssocID="{9D18AF40-83A3-4812-A2F3-91B1988CCE9D}" presName="parSh" presStyleLbl="node1" presStyleIdx="1" presStyleCnt="3"/>
      <dgm:spPr/>
      <dgm:t>
        <a:bodyPr/>
        <a:lstStyle/>
        <a:p>
          <a:endParaRPr lang="zh-CN" altLang="en-US"/>
        </a:p>
      </dgm:t>
    </dgm:pt>
    <dgm:pt modelId="{835FFD6C-564E-46FA-BCAE-2E93964609D6}" type="pres">
      <dgm:prSet presAssocID="{9D18AF40-83A3-4812-A2F3-91B1988CCE9D}" presName="desTx" presStyleLbl="fgAcc1" presStyleIdx="1" presStyleCnt="3">
        <dgm:presLayoutVars>
          <dgm:bulletEnabled val="1"/>
        </dgm:presLayoutVars>
      </dgm:prSet>
      <dgm:spPr/>
      <dgm:t>
        <a:bodyPr/>
        <a:lstStyle/>
        <a:p>
          <a:endParaRPr lang="zh-CN" altLang="en-US"/>
        </a:p>
      </dgm:t>
    </dgm:pt>
    <dgm:pt modelId="{36EFBBCD-6C0E-4EC4-9046-5ECC917FBA21}" type="pres">
      <dgm:prSet presAssocID="{B6A18AB3-3347-4BCD-A205-C0057EB60BB6}" presName="sibTrans" presStyleLbl="sibTrans2D1" presStyleIdx="1" presStyleCnt="2"/>
      <dgm:spPr/>
      <dgm:t>
        <a:bodyPr/>
        <a:lstStyle/>
        <a:p>
          <a:endParaRPr lang="zh-CN" altLang="en-US"/>
        </a:p>
      </dgm:t>
    </dgm:pt>
    <dgm:pt modelId="{84F51490-7337-4145-A7CC-8479D7085203}" type="pres">
      <dgm:prSet presAssocID="{B6A18AB3-3347-4BCD-A205-C0057EB60BB6}" presName="connTx" presStyleLbl="sibTrans2D1" presStyleIdx="1" presStyleCnt="2"/>
      <dgm:spPr/>
      <dgm:t>
        <a:bodyPr/>
        <a:lstStyle/>
        <a:p>
          <a:endParaRPr lang="zh-CN" altLang="en-US"/>
        </a:p>
      </dgm:t>
    </dgm:pt>
    <dgm:pt modelId="{20AEB524-80D2-4E3C-9373-376E1150C3FB}" type="pres">
      <dgm:prSet presAssocID="{E9A27C2A-590E-42C5-B34D-41D5D7D6D424}" presName="composite" presStyleCnt="0"/>
      <dgm:spPr/>
    </dgm:pt>
    <dgm:pt modelId="{D49C0058-E300-4F3C-9718-3FB9F49B35B5}" type="pres">
      <dgm:prSet presAssocID="{E9A27C2A-590E-42C5-B34D-41D5D7D6D424}" presName="parTx" presStyleLbl="node1" presStyleIdx="1" presStyleCnt="3">
        <dgm:presLayoutVars>
          <dgm:chMax val="0"/>
          <dgm:chPref val="0"/>
          <dgm:bulletEnabled val="1"/>
        </dgm:presLayoutVars>
      </dgm:prSet>
      <dgm:spPr/>
      <dgm:t>
        <a:bodyPr/>
        <a:lstStyle/>
        <a:p>
          <a:endParaRPr lang="zh-CN" altLang="en-US"/>
        </a:p>
      </dgm:t>
    </dgm:pt>
    <dgm:pt modelId="{F713C572-4F8C-4953-861D-8378BCAADC5E}" type="pres">
      <dgm:prSet presAssocID="{E9A27C2A-590E-42C5-B34D-41D5D7D6D424}" presName="parSh" presStyleLbl="node1" presStyleIdx="2" presStyleCnt="3"/>
      <dgm:spPr/>
      <dgm:t>
        <a:bodyPr/>
        <a:lstStyle/>
        <a:p>
          <a:endParaRPr lang="zh-CN" altLang="en-US"/>
        </a:p>
      </dgm:t>
    </dgm:pt>
    <dgm:pt modelId="{F33B7B1F-FF1D-489D-893E-1C549374F904}" type="pres">
      <dgm:prSet presAssocID="{E9A27C2A-590E-42C5-B34D-41D5D7D6D424}" presName="desTx" presStyleLbl="fgAcc1" presStyleIdx="2" presStyleCnt="3">
        <dgm:presLayoutVars>
          <dgm:bulletEnabled val="1"/>
        </dgm:presLayoutVars>
      </dgm:prSet>
      <dgm:spPr/>
      <dgm:t>
        <a:bodyPr/>
        <a:lstStyle/>
        <a:p>
          <a:endParaRPr lang="zh-CN" altLang="en-US"/>
        </a:p>
      </dgm:t>
    </dgm:pt>
  </dgm:ptLst>
  <dgm:cxnLst>
    <dgm:cxn modelId="{0C2AE98A-C26D-42B6-AC96-6FEE2571061A}" type="presOf" srcId="{B6A18AB3-3347-4BCD-A205-C0057EB60BB6}" destId="{36EFBBCD-6C0E-4EC4-9046-5ECC917FBA21}" srcOrd="0" destOrd="0" presId="urn:microsoft.com/office/officeart/2005/8/layout/process3"/>
    <dgm:cxn modelId="{E38A3F91-5A59-419B-8D7F-EA9C2FC5C387}" srcId="{9D18AF40-83A3-4812-A2F3-91B1988CCE9D}" destId="{B90DD059-F1A9-4E41-8FF1-6AF3DA25BDA0}" srcOrd="0" destOrd="0" parTransId="{46F4443E-35A9-4114-A969-540AF5B6FDF4}" sibTransId="{291ACC52-844B-40D5-8764-593C1C762400}"/>
    <dgm:cxn modelId="{DDFF1FA7-68C7-4B3B-B19B-C4765A990A30}" type="presOf" srcId="{E9A27C2A-590E-42C5-B34D-41D5D7D6D424}" destId="{F713C572-4F8C-4953-861D-8378BCAADC5E}" srcOrd="1" destOrd="0" presId="urn:microsoft.com/office/officeart/2005/8/layout/process3"/>
    <dgm:cxn modelId="{BE0E9A36-FC91-439A-9382-3F319BFF747D}" type="presOf" srcId="{B90DD059-F1A9-4E41-8FF1-6AF3DA25BDA0}" destId="{835FFD6C-564E-46FA-BCAE-2E93964609D6}" srcOrd="0" destOrd="0" presId="urn:microsoft.com/office/officeart/2005/8/layout/process3"/>
    <dgm:cxn modelId="{13F84FB5-5413-429A-A2F4-C9C816887BD8}" srcId="{118F23B5-CCD6-43E6-AA10-C4355C5AE6F1}" destId="{E9A27C2A-590E-42C5-B34D-41D5D7D6D424}" srcOrd="2" destOrd="0" parTransId="{57042503-BA95-43AA-BEAC-5AD26B6CF318}" sibTransId="{AF72ED4E-4AB8-4D34-A831-CAF29785FEDD}"/>
    <dgm:cxn modelId="{EE85743D-EBEF-4909-9FAB-399F709258D2}" type="presOf" srcId="{D94E1611-72DE-47AB-AFD2-E227A60C7CE9}" destId="{2C24C15A-D84C-40C4-BDBE-B677E26B2D71}" srcOrd="0" destOrd="0" presId="urn:microsoft.com/office/officeart/2005/8/layout/process3"/>
    <dgm:cxn modelId="{B0F888DD-DC21-4946-9A62-EA38067117D1}" srcId="{118F23B5-CCD6-43E6-AA10-C4355C5AE6F1}" destId="{D94E1611-72DE-47AB-AFD2-E227A60C7CE9}" srcOrd="0" destOrd="0" parTransId="{E9073E37-1F54-4B8D-A974-80AA6DA6538A}" sibTransId="{3F486739-A216-4126-AEE1-F72547497D2C}"/>
    <dgm:cxn modelId="{10E89A76-069A-446F-897E-178F1E3284A8}" type="presOf" srcId="{118F23B5-CCD6-43E6-AA10-C4355C5AE6F1}" destId="{55D5B924-1804-425D-8279-EFE70538C03C}" srcOrd="0" destOrd="0" presId="urn:microsoft.com/office/officeart/2005/8/layout/process3"/>
    <dgm:cxn modelId="{BE6B253A-9E55-4C26-AC16-AE261B12F1D4}" type="presOf" srcId="{3D3BA549-05CB-47E0-8565-0950078F01AC}" destId="{ED4AB859-7383-4475-B49C-2057343F9A74}" srcOrd="0" destOrd="0" presId="urn:microsoft.com/office/officeart/2005/8/layout/process3"/>
    <dgm:cxn modelId="{20E5F8EA-96F2-4E4E-A447-7EB864A4CB41}" srcId="{118F23B5-CCD6-43E6-AA10-C4355C5AE6F1}" destId="{9D18AF40-83A3-4812-A2F3-91B1988CCE9D}" srcOrd="1" destOrd="0" parTransId="{E2980F05-7BA9-468F-8DB8-AA6AE1CD57F0}" sibTransId="{B6A18AB3-3347-4BCD-A205-C0057EB60BB6}"/>
    <dgm:cxn modelId="{6C871980-1B66-4665-B10C-39C5CA7E90F0}" type="presOf" srcId="{D7CDCF49-D280-495E-8697-34BFF2E16EB0}" destId="{F33B7B1F-FF1D-489D-893E-1C549374F904}" srcOrd="0" destOrd="0" presId="urn:microsoft.com/office/officeart/2005/8/layout/process3"/>
    <dgm:cxn modelId="{E86155EA-1BED-4E0D-838C-90612AB0BD34}" type="presOf" srcId="{9D18AF40-83A3-4812-A2F3-91B1988CCE9D}" destId="{0700EFA8-E2E8-4FEC-B260-1162B26FC311}" srcOrd="0" destOrd="0" presId="urn:microsoft.com/office/officeart/2005/8/layout/process3"/>
    <dgm:cxn modelId="{BCE4BB23-2D6A-4393-8482-3A47BC2C9BE3}" type="presOf" srcId="{B6A18AB3-3347-4BCD-A205-C0057EB60BB6}" destId="{84F51490-7337-4145-A7CC-8479D7085203}" srcOrd="1" destOrd="0" presId="urn:microsoft.com/office/officeart/2005/8/layout/process3"/>
    <dgm:cxn modelId="{9B84606A-6530-4A27-BF52-5C0CCE900512}" type="presOf" srcId="{E9A27C2A-590E-42C5-B34D-41D5D7D6D424}" destId="{D49C0058-E300-4F3C-9718-3FB9F49B35B5}" srcOrd="0" destOrd="0" presId="urn:microsoft.com/office/officeart/2005/8/layout/process3"/>
    <dgm:cxn modelId="{83440A88-70DC-4F22-9758-AF0D2A7F1D2D}" type="presOf" srcId="{3F486739-A216-4126-AEE1-F72547497D2C}" destId="{821983CF-A6FE-44D8-BC39-095C0558408E}" srcOrd="0" destOrd="0" presId="urn:microsoft.com/office/officeart/2005/8/layout/process3"/>
    <dgm:cxn modelId="{B9DCB3AB-42DA-433D-A713-715CA144EB4E}" srcId="{D94E1611-72DE-47AB-AFD2-E227A60C7CE9}" destId="{3D3BA549-05CB-47E0-8565-0950078F01AC}" srcOrd="0" destOrd="0" parTransId="{E9D7D074-9B6F-4FC2-84CF-29EC25527E55}" sibTransId="{8148C1AE-F966-4D3D-9083-0B788612748D}"/>
    <dgm:cxn modelId="{8CF36479-D478-4586-913C-BB926336A6C2}" type="presOf" srcId="{3F486739-A216-4126-AEE1-F72547497D2C}" destId="{BD1EC8E4-C216-4CDF-B992-E7B03BDFB018}" srcOrd="1" destOrd="0" presId="urn:microsoft.com/office/officeart/2005/8/layout/process3"/>
    <dgm:cxn modelId="{01D84180-0A91-4DD0-9BE0-8281BB2E94BC}" srcId="{E9A27C2A-590E-42C5-B34D-41D5D7D6D424}" destId="{D7CDCF49-D280-495E-8697-34BFF2E16EB0}" srcOrd="0" destOrd="0" parTransId="{B9121D10-A0D6-4A93-ACBA-30E50248A171}" sibTransId="{F983FD3B-E198-45AE-8A10-BE7A24AC987E}"/>
    <dgm:cxn modelId="{4C5C7049-7A28-446A-A72B-A6B9A0226601}" type="presOf" srcId="{D94E1611-72DE-47AB-AFD2-E227A60C7CE9}" destId="{54E26D3E-6C21-4FAB-94C7-689F58FD390C}" srcOrd="1" destOrd="0" presId="urn:microsoft.com/office/officeart/2005/8/layout/process3"/>
    <dgm:cxn modelId="{69DF8656-7BD2-4963-9B83-158B4EA0EA9D}" type="presOf" srcId="{9D18AF40-83A3-4812-A2F3-91B1988CCE9D}" destId="{F1F37B74-5A06-4F6C-A856-8EA45C5A10F9}" srcOrd="1" destOrd="0" presId="urn:microsoft.com/office/officeart/2005/8/layout/process3"/>
    <dgm:cxn modelId="{A1989879-184B-4657-B9FC-2D5C54AD0E16}" type="presParOf" srcId="{55D5B924-1804-425D-8279-EFE70538C03C}" destId="{CA53C587-343B-4AF5-8159-DFE1A5368B50}" srcOrd="0" destOrd="0" presId="urn:microsoft.com/office/officeart/2005/8/layout/process3"/>
    <dgm:cxn modelId="{F22FFD99-90C9-4FBF-ADB1-7C3962839885}" type="presParOf" srcId="{CA53C587-343B-4AF5-8159-DFE1A5368B50}" destId="{2C24C15A-D84C-40C4-BDBE-B677E26B2D71}" srcOrd="0" destOrd="0" presId="urn:microsoft.com/office/officeart/2005/8/layout/process3"/>
    <dgm:cxn modelId="{C7F15E58-E89C-41C9-8604-046AF25EAEAA}" type="presParOf" srcId="{CA53C587-343B-4AF5-8159-DFE1A5368B50}" destId="{54E26D3E-6C21-4FAB-94C7-689F58FD390C}" srcOrd="1" destOrd="0" presId="urn:microsoft.com/office/officeart/2005/8/layout/process3"/>
    <dgm:cxn modelId="{429B1915-C0CB-48BE-A87A-E705FB1C6CF8}" type="presParOf" srcId="{CA53C587-343B-4AF5-8159-DFE1A5368B50}" destId="{ED4AB859-7383-4475-B49C-2057343F9A74}" srcOrd="2" destOrd="0" presId="urn:microsoft.com/office/officeart/2005/8/layout/process3"/>
    <dgm:cxn modelId="{9261A7B1-9784-4B31-B4E1-5DE36C4010FC}" type="presParOf" srcId="{55D5B924-1804-425D-8279-EFE70538C03C}" destId="{821983CF-A6FE-44D8-BC39-095C0558408E}" srcOrd="1" destOrd="0" presId="urn:microsoft.com/office/officeart/2005/8/layout/process3"/>
    <dgm:cxn modelId="{1B64026D-BA65-4F6D-A681-85BDB2165D51}" type="presParOf" srcId="{821983CF-A6FE-44D8-BC39-095C0558408E}" destId="{BD1EC8E4-C216-4CDF-B992-E7B03BDFB018}" srcOrd="0" destOrd="0" presId="urn:microsoft.com/office/officeart/2005/8/layout/process3"/>
    <dgm:cxn modelId="{61F59BCF-B523-44A2-BE3B-0E93547CF0B4}" type="presParOf" srcId="{55D5B924-1804-425D-8279-EFE70538C03C}" destId="{60B35992-CDC9-4347-9880-B7D8D7A7ACAF}" srcOrd="2" destOrd="0" presId="urn:microsoft.com/office/officeart/2005/8/layout/process3"/>
    <dgm:cxn modelId="{BA9BE93D-6548-458C-AA67-3EFD133DF84C}" type="presParOf" srcId="{60B35992-CDC9-4347-9880-B7D8D7A7ACAF}" destId="{0700EFA8-E2E8-4FEC-B260-1162B26FC311}" srcOrd="0" destOrd="0" presId="urn:microsoft.com/office/officeart/2005/8/layout/process3"/>
    <dgm:cxn modelId="{FD4B535C-BD5B-4A9D-B20A-2D0559C41A92}" type="presParOf" srcId="{60B35992-CDC9-4347-9880-B7D8D7A7ACAF}" destId="{F1F37B74-5A06-4F6C-A856-8EA45C5A10F9}" srcOrd="1" destOrd="0" presId="urn:microsoft.com/office/officeart/2005/8/layout/process3"/>
    <dgm:cxn modelId="{7BE01E06-66DD-4AD7-BF02-646C662CD751}" type="presParOf" srcId="{60B35992-CDC9-4347-9880-B7D8D7A7ACAF}" destId="{835FFD6C-564E-46FA-BCAE-2E93964609D6}" srcOrd="2" destOrd="0" presId="urn:microsoft.com/office/officeart/2005/8/layout/process3"/>
    <dgm:cxn modelId="{E1889152-1D26-4442-AA1C-76D482D9A14D}" type="presParOf" srcId="{55D5B924-1804-425D-8279-EFE70538C03C}" destId="{36EFBBCD-6C0E-4EC4-9046-5ECC917FBA21}" srcOrd="3" destOrd="0" presId="urn:microsoft.com/office/officeart/2005/8/layout/process3"/>
    <dgm:cxn modelId="{9752F9D0-7DF3-4E75-B7AB-A7784D3686DA}" type="presParOf" srcId="{36EFBBCD-6C0E-4EC4-9046-5ECC917FBA21}" destId="{84F51490-7337-4145-A7CC-8479D7085203}" srcOrd="0" destOrd="0" presId="urn:microsoft.com/office/officeart/2005/8/layout/process3"/>
    <dgm:cxn modelId="{A10DB190-2484-465D-96C4-4033DD1C526D}" type="presParOf" srcId="{55D5B924-1804-425D-8279-EFE70538C03C}" destId="{20AEB524-80D2-4E3C-9373-376E1150C3FB}" srcOrd="4" destOrd="0" presId="urn:microsoft.com/office/officeart/2005/8/layout/process3"/>
    <dgm:cxn modelId="{7716627E-981D-4CE8-B9EB-1436ABECAB54}" type="presParOf" srcId="{20AEB524-80D2-4E3C-9373-376E1150C3FB}" destId="{D49C0058-E300-4F3C-9718-3FB9F49B35B5}" srcOrd="0" destOrd="0" presId="urn:microsoft.com/office/officeart/2005/8/layout/process3"/>
    <dgm:cxn modelId="{2E7E8A18-7A9B-4A05-BF98-95C771AD35BE}" type="presParOf" srcId="{20AEB524-80D2-4E3C-9373-376E1150C3FB}" destId="{F713C572-4F8C-4953-861D-8378BCAADC5E}" srcOrd="1" destOrd="0" presId="urn:microsoft.com/office/officeart/2005/8/layout/process3"/>
    <dgm:cxn modelId="{C31EB7A1-82EC-450E-ABDE-DE74A7B59E42}" type="presParOf" srcId="{20AEB524-80D2-4E3C-9373-376E1150C3FB}" destId="{F33B7B1F-FF1D-489D-893E-1C549374F90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D63555-2C19-472C-94A2-709647E8C14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187CB77-A547-45EE-84F9-588DB691CA23}">
      <dgm:prSet/>
      <dgm:spPr/>
      <dgm:t>
        <a:bodyPr/>
        <a:lstStyle/>
        <a:p>
          <a:pPr rtl="0"/>
          <a:r>
            <a:rPr lang="zh-CN" smtClean="0"/>
            <a:t>视觉导航方法</a:t>
          </a:r>
          <a:endParaRPr lang="zh-CN"/>
        </a:p>
      </dgm:t>
    </dgm:pt>
    <dgm:pt modelId="{DB31328F-DCCA-4ED6-A23C-7D6F43559EC7}" type="parTrans" cxnId="{DBB7EE9E-908D-4EDC-8BB2-0CA6E40ED823}">
      <dgm:prSet/>
      <dgm:spPr/>
      <dgm:t>
        <a:bodyPr/>
        <a:lstStyle/>
        <a:p>
          <a:endParaRPr lang="zh-CN" altLang="en-US"/>
        </a:p>
      </dgm:t>
    </dgm:pt>
    <dgm:pt modelId="{BA89C4BA-6078-4785-B13B-26805D277773}" type="sibTrans" cxnId="{DBB7EE9E-908D-4EDC-8BB2-0CA6E40ED823}">
      <dgm:prSet/>
      <dgm:spPr/>
      <dgm:t>
        <a:bodyPr/>
        <a:lstStyle/>
        <a:p>
          <a:endParaRPr lang="zh-CN" altLang="en-US"/>
        </a:p>
      </dgm:t>
    </dgm:pt>
    <dgm:pt modelId="{FB38B054-64CF-41EF-9C2E-865A8F354478}">
      <dgm:prSet/>
      <dgm:spPr/>
      <dgm:t>
        <a:bodyPr/>
        <a:lstStyle/>
        <a:p>
          <a:pPr rtl="0"/>
          <a:r>
            <a:rPr lang="zh-CN" dirty="0" smtClean="0"/>
            <a:t>文献表明典型的视觉导航中导航线提取一般包括以下几个步骤：颜色特征提取、图像分割、定位点选取、直线拟合这四个</a:t>
          </a:r>
          <a:r>
            <a:rPr lang="zh-CN" dirty="0" smtClean="0">
              <a:solidFill>
                <a:srgbClr val="C00000"/>
              </a:solidFill>
            </a:rPr>
            <a:t>步骤</a:t>
          </a:r>
          <a:r>
            <a:rPr lang="zh-CN" altLang="en-US" dirty="0" smtClean="0">
              <a:solidFill>
                <a:srgbClr val="C00000"/>
              </a:solidFill>
            </a:rPr>
            <a:t>。</a:t>
          </a:r>
          <a:endParaRPr lang="zh-CN" dirty="0"/>
        </a:p>
      </dgm:t>
    </dgm:pt>
    <dgm:pt modelId="{FA7E61D4-44D0-40F0-A620-BCFEEDF1B8E9}" type="parTrans" cxnId="{39806221-1B0B-4F2D-98F9-52BEB5898F23}">
      <dgm:prSet/>
      <dgm:spPr/>
      <dgm:t>
        <a:bodyPr/>
        <a:lstStyle/>
        <a:p>
          <a:endParaRPr lang="zh-CN" altLang="en-US"/>
        </a:p>
      </dgm:t>
    </dgm:pt>
    <dgm:pt modelId="{B4C9E363-2082-4085-803D-56E0A248FE27}" type="sibTrans" cxnId="{39806221-1B0B-4F2D-98F9-52BEB5898F23}">
      <dgm:prSet/>
      <dgm:spPr/>
      <dgm:t>
        <a:bodyPr/>
        <a:lstStyle/>
        <a:p>
          <a:endParaRPr lang="zh-CN" altLang="en-US"/>
        </a:p>
      </dgm:t>
    </dgm:pt>
    <dgm:pt modelId="{EF4F1A91-9C85-4355-B5A5-B7B51820EEDA}">
      <dgm:prSet/>
      <dgm:spPr/>
      <dgm:t>
        <a:bodyPr/>
        <a:lstStyle/>
        <a:p>
          <a:pPr rtl="0"/>
          <a:r>
            <a:rPr lang="zh-CN" altLang="en-US" dirty="0" smtClean="0"/>
            <a:t>现有研究成果</a:t>
          </a:r>
          <a:endParaRPr lang="zh-CN" dirty="0"/>
        </a:p>
      </dgm:t>
    </dgm:pt>
    <dgm:pt modelId="{3CBB26A6-7C2D-4107-AB10-5BA514532BA9}" type="parTrans" cxnId="{073348A9-F3B2-4835-AB41-DDCFC98AE136}">
      <dgm:prSet/>
      <dgm:spPr/>
      <dgm:t>
        <a:bodyPr/>
        <a:lstStyle/>
        <a:p>
          <a:endParaRPr lang="zh-CN" altLang="en-US"/>
        </a:p>
      </dgm:t>
    </dgm:pt>
    <dgm:pt modelId="{8F527B92-63CC-45C4-845B-96F88B4CF732}" type="sibTrans" cxnId="{073348A9-F3B2-4835-AB41-DDCFC98AE136}">
      <dgm:prSet/>
      <dgm:spPr/>
      <dgm:t>
        <a:bodyPr/>
        <a:lstStyle/>
        <a:p>
          <a:endParaRPr lang="zh-CN" altLang="en-US"/>
        </a:p>
      </dgm:t>
    </dgm:pt>
    <dgm:pt modelId="{E07FEA28-95DE-4934-84AA-4F714FFD0021}">
      <dgm:prSet/>
      <dgm:spPr/>
      <dgm:t>
        <a:bodyPr/>
        <a:lstStyle/>
        <a:p>
          <a:pPr rtl="0"/>
          <a:r>
            <a:rPr lang="zh-CN" dirty="0" smtClean="0"/>
            <a:t>研究结果表明各步骤的处理速度能满足作业要求，对复杂情况下作物行线提取都有了较为成熟的方法，可去除杂草、阴影、光照等影响，误差能够达到</a:t>
          </a:r>
          <a:r>
            <a:rPr lang="zh-CN" dirty="0" smtClean="0">
              <a:solidFill>
                <a:srgbClr val="C00000"/>
              </a:solidFill>
            </a:rPr>
            <a:t>厘米级</a:t>
          </a:r>
          <a:r>
            <a:rPr lang="zh-CN" dirty="0" smtClean="0"/>
            <a:t>（</a:t>
          </a:r>
          <a:r>
            <a:rPr lang="en-US" dirty="0" smtClean="0"/>
            <a:t>10cm</a:t>
          </a:r>
          <a:r>
            <a:rPr lang="zh-CN" dirty="0" smtClean="0"/>
            <a:t>内）。</a:t>
          </a:r>
          <a:endParaRPr lang="zh-CN" dirty="0"/>
        </a:p>
      </dgm:t>
    </dgm:pt>
    <dgm:pt modelId="{C7A77003-B6D6-4C46-9DCB-1DA161CD5FA2}" type="parTrans" cxnId="{43856E0D-FBBE-4908-8F3A-2BAC273AFE4C}">
      <dgm:prSet/>
      <dgm:spPr/>
      <dgm:t>
        <a:bodyPr/>
        <a:lstStyle/>
        <a:p>
          <a:endParaRPr lang="zh-CN" altLang="en-US"/>
        </a:p>
      </dgm:t>
    </dgm:pt>
    <dgm:pt modelId="{A0B6B628-E8B9-4770-BF3F-02E7DD737092}" type="sibTrans" cxnId="{43856E0D-FBBE-4908-8F3A-2BAC273AFE4C}">
      <dgm:prSet/>
      <dgm:spPr/>
      <dgm:t>
        <a:bodyPr/>
        <a:lstStyle/>
        <a:p>
          <a:endParaRPr lang="zh-CN" altLang="en-US"/>
        </a:p>
      </dgm:t>
    </dgm:pt>
    <dgm:pt modelId="{6B526C38-AB22-4A7E-B0A4-A70A89302330}">
      <dgm:prSet/>
      <dgm:spPr/>
      <dgm:t>
        <a:bodyPr/>
        <a:lstStyle/>
        <a:p>
          <a:pPr rtl="0"/>
          <a:r>
            <a:rPr lang="zh-CN" smtClean="0"/>
            <a:t>现有研究局限</a:t>
          </a:r>
          <a:endParaRPr lang="zh-CN"/>
        </a:p>
      </dgm:t>
    </dgm:pt>
    <dgm:pt modelId="{2B6E4C33-5A67-435F-850F-F9492CF8CCF5}" type="parTrans" cxnId="{D5ACEFC7-6710-44E7-A179-B0C83DC17781}">
      <dgm:prSet/>
      <dgm:spPr/>
      <dgm:t>
        <a:bodyPr/>
        <a:lstStyle/>
        <a:p>
          <a:endParaRPr lang="zh-CN" altLang="en-US"/>
        </a:p>
      </dgm:t>
    </dgm:pt>
    <dgm:pt modelId="{F69C0B7F-0180-496A-8177-CBB2BDE6A1F3}" type="sibTrans" cxnId="{D5ACEFC7-6710-44E7-A179-B0C83DC17781}">
      <dgm:prSet/>
      <dgm:spPr/>
      <dgm:t>
        <a:bodyPr/>
        <a:lstStyle/>
        <a:p>
          <a:endParaRPr lang="zh-CN" altLang="en-US"/>
        </a:p>
      </dgm:t>
    </dgm:pt>
    <dgm:pt modelId="{6212B1CD-D5FF-4E57-8951-B2CA11D273D5}">
      <dgm:prSet/>
      <dgm:spPr/>
      <dgm:t>
        <a:bodyPr/>
        <a:lstStyle/>
        <a:p>
          <a:pPr rtl="0"/>
          <a:r>
            <a:rPr lang="zh-CN" dirty="0" smtClean="0"/>
            <a:t>但国内大多文献限于</a:t>
          </a:r>
          <a:r>
            <a:rPr lang="zh-CN" dirty="0" smtClean="0">
              <a:solidFill>
                <a:srgbClr val="C00000"/>
              </a:solidFill>
            </a:rPr>
            <a:t>模拟环境</a:t>
          </a:r>
          <a:r>
            <a:rPr lang="zh-CN" dirty="0" smtClean="0"/>
            <a:t>下，没有在真实农田环境中进行作业实验研究，尤其是水田环境作业机械，未见实验案例，而少数拖拉机有进行真实作业实验</a:t>
          </a:r>
          <a:r>
            <a:rPr lang="zh-CN" altLang="en-US" dirty="0" smtClean="0"/>
            <a:t>。</a:t>
          </a:r>
          <a:endParaRPr lang="zh-CN" dirty="0"/>
        </a:p>
      </dgm:t>
    </dgm:pt>
    <dgm:pt modelId="{327C89B1-91D9-4FC7-B77A-5CB4CC65C355}" type="parTrans" cxnId="{D8710D9E-9991-4220-B881-757B584F88F3}">
      <dgm:prSet/>
      <dgm:spPr/>
      <dgm:t>
        <a:bodyPr/>
        <a:lstStyle/>
        <a:p>
          <a:endParaRPr lang="zh-CN" altLang="en-US"/>
        </a:p>
      </dgm:t>
    </dgm:pt>
    <dgm:pt modelId="{5BDCEE2A-12A1-482A-A413-AA9A662BD108}" type="sibTrans" cxnId="{D8710D9E-9991-4220-B881-757B584F88F3}">
      <dgm:prSet/>
      <dgm:spPr/>
      <dgm:t>
        <a:bodyPr/>
        <a:lstStyle/>
        <a:p>
          <a:endParaRPr lang="zh-CN" altLang="en-US"/>
        </a:p>
      </dgm:t>
    </dgm:pt>
    <dgm:pt modelId="{13621B4C-718A-4D20-A5DF-5A816D1ED619}">
      <dgm:prSet/>
      <dgm:spPr/>
      <dgm:t>
        <a:bodyPr/>
        <a:lstStyle/>
        <a:p>
          <a:pPr rtl="0"/>
          <a:r>
            <a:rPr lang="zh-CN" dirty="0" smtClean="0"/>
            <a:t>应用实际导航还需要进行</a:t>
          </a:r>
          <a:r>
            <a:rPr lang="zh-CN" dirty="0" smtClean="0">
              <a:solidFill>
                <a:srgbClr val="C00000"/>
              </a:solidFill>
            </a:rPr>
            <a:t>逆投影变换</a:t>
          </a:r>
          <a:r>
            <a:rPr lang="zh-CN" dirty="0" smtClean="0"/>
            <a:t>将图像参数转化为现实坐标参数。</a:t>
          </a:r>
          <a:endParaRPr lang="zh-CN" dirty="0"/>
        </a:p>
      </dgm:t>
    </dgm:pt>
    <dgm:pt modelId="{92750AE0-ADCD-4C7A-86E0-6718ED6BC3C8}" type="parTrans" cxnId="{AB11DA46-77DD-4824-83E8-FE480F112C7D}">
      <dgm:prSet/>
      <dgm:spPr/>
      <dgm:t>
        <a:bodyPr/>
        <a:lstStyle/>
        <a:p>
          <a:endParaRPr lang="zh-CN" altLang="en-US"/>
        </a:p>
      </dgm:t>
    </dgm:pt>
    <dgm:pt modelId="{76A154A0-2F37-4435-8250-57DCD97C1AA9}" type="sibTrans" cxnId="{AB11DA46-77DD-4824-83E8-FE480F112C7D}">
      <dgm:prSet/>
      <dgm:spPr/>
      <dgm:t>
        <a:bodyPr/>
        <a:lstStyle/>
        <a:p>
          <a:endParaRPr lang="zh-CN" altLang="en-US"/>
        </a:p>
      </dgm:t>
    </dgm:pt>
    <dgm:pt modelId="{28087DA1-B205-4DB8-907D-8C0E849AFCB1}">
      <dgm:prSet/>
      <dgm:spPr/>
      <dgm:t>
        <a:bodyPr/>
        <a:lstStyle/>
        <a:p>
          <a:pPr rtl="0"/>
          <a:r>
            <a:rPr lang="zh-CN" dirty="0" smtClean="0"/>
            <a:t>与</a:t>
          </a:r>
          <a:r>
            <a:rPr lang="en-US" dirty="0" smtClean="0"/>
            <a:t>GPS</a:t>
          </a:r>
          <a:r>
            <a:rPr lang="zh-CN" dirty="0" smtClean="0"/>
            <a:t>的融合研究也表明且视觉导航能</a:t>
          </a:r>
          <a:r>
            <a:rPr lang="zh-CN" altLang="en-US" dirty="0" smtClean="0"/>
            <a:t>在</a:t>
          </a:r>
          <a:r>
            <a:rPr lang="en-US" dirty="0" smtClean="0"/>
            <a:t>GPS</a:t>
          </a:r>
          <a:r>
            <a:rPr lang="zh-CN" dirty="0" smtClean="0"/>
            <a:t>导航</a:t>
          </a:r>
          <a:r>
            <a:rPr lang="zh-CN" altLang="en-US" dirty="0" smtClean="0"/>
            <a:t>失效时独立导航</a:t>
          </a:r>
          <a:endParaRPr lang="zh-CN" dirty="0"/>
        </a:p>
      </dgm:t>
    </dgm:pt>
    <dgm:pt modelId="{13EC709E-3A46-489D-925B-AA1638608E4F}" type="parTrans" cxnId="{FBC722C3-AB20-491E-9B72-D7F9882FE743}">
      <dgm:prSet/>
      <dgm:spPr/>
      <dgm:t>
        <a:bodyPr/>
        <a:lstStyle/>
        <a:p>
          <a:endParaRPr lang="zh-CN" altLang="en-US"/>
        </a:p>
      </dgm:t>
    </dgm:pt>
    <dgm:pt modelId="{1B948F18-C4B2-4108-A61A-AF6B25679844}" type="sibTrans" cxnId="{FBC722C3-AB20-491E-9B72-D7F9882FE743}">
      <dgm:prSet/>
      <dgm:spPr/>
      <dgm:t>
        <a:bodyPr/>
        <a:lstStyle/>
        <a:p>
          <a:endParaRPr lang="zh-CN" altLang="en-US"/>
        </a:p>
      </dgm:t>
    </dgm:pt>
    <dgm:pt modelId="{36A45022-4019-42D8-997D-22977D264EEA}">
      <dgm:prSet/>
      <dgm:spPr/>
      <dgm:t>
        <a:bodyPr/>
        <a:lstStyle/>
        <a:p>
          <a:pPr rtl="0"/>
          <a:r>
            <a:rPr lang="zh-CN" dirty="0" smtClean="0"/>
            <a:t>其误差多为</a:t>
          </a:r>
          <a:r>
            <a:rPr lang="en-US" dirty="0" smtClean="0"/>
            <a:t>RTK-GPS</a:t>
          </a:r>
          <a:r>
            <a:rPr lang="zh-CN" dirty="0" smtClean="0"/>
            <a:t>来评判，除</a:t>
          </a:r>
          <a:r>
            <a:rPr lang="en-US" dirty="0" smtClean="0"/>
            <a:t>RTK-GPS</a:t>
          </a:r>
          <a:r>
            <a:rPr lang="zh-CN" dirty="0" smtClean="0"/>
            <a:t>来衡量误差外，其余</a:t>
          </a:r>
          <a:r>
            <a:rPr lang="zh-CN" dirty="0" smtClean="0">
              <a:solidFill>
                <a:srgbClr val="C00000"/>
              </a:solidFill>
            </a:rPr>
            <a:t>误差</a:t>
          </a:r>
          <a:r>
            <a:rPr lang="zh-CN" dirty="0" smtClean="0"/>
            <a:t>多为图像本身提取参数与</a:t>
          </a:r>
          <a:r>
            <a:rPr lang="zh-CN" dirty="0" smtClean="0">
              <a:solidFill>
                <a:srgbClr val="C00000"/>
              </a:solidFill>
            </a:rPr>
            <a:t>人为选取参数</a:t>
          </a:r>
          <a:r>
            <a:rPr lang="zh-CN" dirty="0" smtClean="0"/>
            <a:t>进行比较，可见在水田环境下作业的视觉导航</a:t>
          </a:r>
          <a:r>
            <a:rPr lang="zh-CN" altLang="en-US" dirty="0" smtClean="0"/>
            <a:t>方法</a:t>
          </a:r>
          <a:r>
            <a:rPr lang="zh-CN" dirty="0" smtClean="0"/>
            <a:t>仍有待研究。</a:t>
          </a:r>
          <a:endParaRPr lang="zh-CN" dirty="0"/>
        </a:p>
      </dgm:t>
    </dgm:pt>
    <dgm:pt modelId="{7C227D4D-6297-40E0-B664-3AE956436923}" type="parTrans" cxnId="{95005D57-B310-4C2B-AC1C-34F5D39CC281}">
      <dgm:prSet/>
      <dgm:spPr/>
      <dgm:t>
        <a:bodyPr/>
        <a:lstStyle/>
        <a:p>
          <a:endParaRPr lang="zh-CN" altLang="en-US"/>
        </a:p>
      </dgm:t>
    </dgm:pt>
    <dgm:pt modelId="{5D4B7804-FF7B-4A74-9279-641C1EB5889C}" type="sibTrans" cxnId="{95005D57-B310-4C2B-AC1C-34F5D39CC281}">
      <dgm:prSet/>
      <dgm:spPr/>
      <dgm:t>
        <a:bodyPr/>
        <a:lstStyle/>
        <a:p>
          <a:endParaRPr lang="zh-CN" altLang="en-US"/>
        </a:p>
      </dgm:t>
    </dgm:pt>
    <dgm:pt modelId="{F5839E10-E522-4072-9C5A-46E509979688}" type="pres">
      <dgm:prSet presAssocID="{7CD63555-2C19-472C-94A2-709647E8C142}" presName="linear" presStyleCnt="0">
        <dgm:presLayoutVars>
          <dgm:dir/>
          <dgm:animLvl val="lvl"/>
          <dgm:resizeHandles val="exact"/>
        </dgm:presLayoutVars>
      </dgm:prSet>
      <dgm:spPr/>
      <dgm:t>
        <a:bodyPr/>
        <a:lstStyle/>
        <a:p>
          <a:endParaRPr lang="zh-CN" altLang="en-US"/>
        </a:p>
      </dgm:t>
    </dgm:pt>
    <dgm:pt modelId="{760F5A5F-7087-4B93-B57B-E5B5948046CF}" type="pres">
      <dgm:prSet presAssocID="{1187CB77-A547-45EE-84F9-588DB691CA23}" presName="parentLin" presStyleCnt="0"/>
      <dgm:spPr/>
    </dgm:pt>
    <dgm:pt modelId="{A6EEBD27-BDD3-4730-B3C4-3B4483153988}" type="pres">
      <dgm:prSet presAssocID="{1187CB77-A547-45EE-84F9-588DB691CA23}" presName="parentLeftMargin" presStyleLbl="node1" presStyleIdx="0" presStyleCnt="3"/>
      <dgm:spPr/>
      <dgm:t>
        <a:bodyPr/>
        <a:lstStyle/>
        <a:p>
          <a:endParaRPr lang="zh-CN" altLang="en-US"/>
        </a:p>
      </dgm:t>
    </dgm:pt>
    <dgm:pt modelId="{8B9A10DE-F855-4B38-9319-C6D40BF104EC}" type="pres">
      <dgm:prSet presAssocID="{1187CB77-A547-45EE-84F9-588DB691CA23}" presName="parentText" presStyleLbl="node1" presStyleIdx="0" presStyleCnt="3" custScaleX="24470">
        <dgm:presLayoutVars>
          <dgm:chMax val="0"/>
          <dgm:bulletEnabled val="1"/>
        </dgm:presLayoutVars>
      </dgm:prSet>
      <dgm:spPr/>
      <dgm:t>
        <a:bodyPr/>
        <a:lstStyle/>
        <a:p>
          <a:endParaRPr lang="zh-CN" altLang="en-US"/>
        </a:p>
      </dgm:t>
    </dgm:pt>
    <dgm:pt modelId="{EAE3D9DF-0EE4-4E73-A63B-C5C33BD626B7}" type="pres">
      <dgm:prSet presAssocID="{1187CB77-A547-45EE-84F9-588DB691CA23}" presName="negativeSpace" presStyleCnt="0"/>
      <dgm:spPr/>
    </dgm:pt>
    <dgm:pt modelId="{10997FF5-D271-457D-AFBB-57250D844665}" type="pres">
      <dgm:prSet presAssocID="{1187CB77-A547-45EE-84F9-588DB691CA23}" presName="childText" presStyleLbl="conFgAcc1" presStyleIdx="0" presStyleCnt="3">
        <dgm:presLayoutVars>
          <dgm:bulletEnabled val="1"/>
        </dgm:presLayoutVars>
      </dgm:prSet>
      <dgm:spPr/>
      <dgm:t>
        <a:bodyPr/>
        <a:lstStyle/>
        <a:p>
          <a:endParaRPr lang="zh-CN" altLang="en-US"/>
        </a:p>
      </dgm:t>
    </dgm:pt>
    <dgm:pt modelId="{3F286BF0-91F4-4BCC-891B-D4BD479B1752}" type="pres">
      <dgm:prSet presAssocID="{BA89C4BA-6078-4785-B13B-26805D277773}" presName="spaceBetweenRectangles" presStyleCnt="0"/>
      <dgm:spPr/>
    </dgm:pt>
    <dgm:pt modelId="{2E1F5DA4-DA79-4F30-A1C5-C4E7CEEFB5C8}" type="pres">
      <dgm:prSet presAssocID="{EF4F1A91-9C85-4355-B5A5-B7B51820EEDA}" presName="parentLin" presStyleCnt="0"/>
      <dgm:spPr/>
    </dgm:pt>
    <dgm:pt modelId="{45EB17B0-D1BC-43B9-A40F-8E911158C3E9}" type="pres">
      <dgm:prSet presAssocID="{EF4F1A91-9C85-4355-B5A5-B7B51820EEDA}" presName="parentLeftMargin" presStyleLbl="node1" presStyleIdx="0" presStyleCnt="3"/>
      <dgm:spPr/>
      <dgm:t>
        <a:bodyPr/>
        <a:lstStyle/>
        <a:p>
          <a:endParaRPr lang="zh-CN" altLang="en-US"/>
        </a:p>
      </dgm:t>
    </dgm:pt>
    <dgm:pt modelId="{3BC18D8D-2BC0-4CA4-BF3B-18528D527F2A}" type="pres">
      <dgm:prSet presAssocID="{EF4F1A91-9C85-4355-B5A5-B7B51820EEDA}" presName="parentText" presStyleLbl="node1" presStyleIdx="1" presStyleCnt="3" custScaleX="24470">
        <dgm:presLayoutVars>
          <dgm:chMax val="0"/>
          <dgm:bulletEnabled val="1"/>
        </dgm:presLayoutVars>
      </dgm:prSet>
      <dgm:spPr/>
      <dgm:t>
        <a:bodyPr/>
        <a:lstStyle/>
        <a:p>
          <a:endParaRPr lang="zh-CN" altLang="en-US"/>
        </a:p>
      </dgm:t>
    </dgm:pt>
    <dgm:pt modelId="{FE0EA440-835E-4698-93A4-E312F8AF592C}" type="pres">
      <dgm:prSet presAssocID="{EF4F1A91-9C85-4355-B5A5-B7B51820EEDA}" presName="negativeSpace" presStyleCnt="0"/>
      <dgm:spPr/>
    </dgm:pt>
    <dgm:pt modelId="{09E19DCC-581E-4831-BC4B-6F3AB5C8FF48}" type="pres">
      <dgm:prSet presAssocID="{EF4F1A91-9C85-4355-B5A5-B7B51820EEDA}" presName="childText" presStyleLbl="conFgAcc1" presStyleIdx="1" presStyleCnt="3">
        <dgm:presLayoutVars>
          <dgm:bulletEnabled val="1"/>
        </dgm:presLayoutVars>
      </dgm:prSet>
      <dgm:spPr/>
      <dgm:t>
        <a:bodyPr/>
        <a:lstStyle/>
        <a:p>
          <a:endParaRPr lang="zh-CN" altLang="en-US"/>
        </a:p>
      </dgm:t>
    </dgm:pt>
    <dgm:pt modelId="{90898817-2C9C-4378-8F3A-36037463F726}" type="pres">
      <dgm:prSet presAssocID="{8F527B92-63CC-45C4-845B-96F88B4CF732}" presName="spaceBetweenRectangles" presStyleCnt="0"/>
      <dgm:spPr/>
    </dgm:pt>
    <dgm:pt modelId="{836D1C42-3369-450B-9E53-4A37AE13AC70}" type="pres">
      <dgm:prSet presAssocID="{6B526C38-AB22-4A7E-B0A4-A70A89302330}" presName="parentLin" presStyleCnt="0"/>
      <dgm:spPr/>
    </dgm:pt>
    <dgm:pt modelId="{FEC3A880-5B43-43F4-B597-A470CB5C2E2D}" type="pres">
      <dgm:prSet presAssocID="{6B526C38-AB22-4A7E-B0A4-A70A89302330}" presName="parentLeftMargin" presStyleLbl="node1" presStyleIdx="1" presStyleCnt="3"/>
      <dgm:spPr/>
      <dgm:t>
        <a:bodyPr/>
        <a:lstStyle/>
        <a:p>
          <a:endParaRPr lang="zh-CN" altLang="en-US"/>
        </a:p>
      </dgm:t>
    </dgm:pt>
    <dgm:pt modelId="{70FC36C0-86D1-4BBF-9BAB-710AA75CDF15}" type="pres">
      <dgm:prSet presAssocID="{6B526C38-AB22-4A7E-B0A4-A70A89302330}" presName="parentText" presStyleLbl="node1" presStyleIdx="2" presStyleCnt="3" custScaleX="24470">
        <dgm:presLayoutVars>
          <dgm:chMax val="0"/>
          <dgm:bulletEnabled val="1"/>
        </dgm:presLayoutVars>
      </dgm:prSet>
      <dgm:spPr/>
      <dgm:t>
        <a:bodyPr/>
        <a:lstStyle/>
        <a:p>
          <a:endParaRPr lang="zh-CN" altLang="en-US"/>
        </a:p>
      </dgm:t>
    </dgm:pt>
    <dgm:pt modelId="{BC2EEC07-98C2-4BFB-B017-469EAA7A160E}" type="pres">
      <dgm:prSet presAssocID="{6B526C38-AB22-4A7E-B0A4-A70A89302330}" presName="negativeSpace" presStyleCnt="0"/>
      <dgm:spPr/>
    </dgm:pt>
    <dgm:pt modelId="{E9461C1D-A78D-41E0-96EA-52C0B5B37FF9}" type="pres">
      <dgm:prSet presAssocID="{6B526C38-AB22-4A7E-B0A4-A70A89302330}" presName="childText" presStyleLbl="conFgAcc1" presStyleIdx="2" presStyleCnt="3">
        <dgm:presLayoutVars>
          <dgm:bulletEnabled val="1"/>
        </dgm:presLayoutVars>
      </dgm:prSet>
      <dgm:spPr/>
      <dgm:t>
        <a:bodyPr/>
        <a:lstStyle/>
        <a:p>
          <a:endParaRPr lang="zh-CN" altLang="en-US"/>
        </a:p>
      </dgm:t>
    </dgm:pt>
  </dgm:ptLst>
  <dgm:cxnLst>
    <dgm:cxn modelId="{073348A9-F3B2-4835-AB41-DDCFC98AE136}" srcId="{7CD63555-2C19-472C-94A2-709647E8C142}" destId="{EF4F1A91-9C85-4355-B5A5-B7B51820EEDA}" srcOrd="1" destOrd="0" parTransId="{3CBB26A6-7C2D-4107-AB10-5BA514532BA9}" sibTransId="{8F527B92-63CC-45C4-845B-96F88B4CF732}"/>
    <dgm:cxn modelId="{1D54D699-9EB9-4ABE-A9F1-2DD2D79162B9}" type="presOf" srcId="{36A45022-4019-42D8-997D-22977D264EEA}" destId="{E9461C1D-A78D-41E0-96EA-52C0B5B37FF9}" srcOrd="0" destOrd="1" presId="urn:microsoft.com/office/officeart/2005/8/layout/list1"/>
    <dgm:cxn modelId="{7E545B27-FCC8-403B-BA10-857D030E4E4F}" type="presOf" srcId="{EF4F1A91-9C85-4355-B5A5-B7B51820EEDA}" destId="{3BC18D8D-2BC0-4CA4-BF3B-18528D527F2A}" srcOrd="1" destOrd="0" presId="urn:microsoft.com/office/officeart/2005/8/layout/list1"/>
    <dgm:cxn modelId="{43856E0D-FBBE-4908-8F3A-2BAC273AFE4C}" srcId="{EF4F1A91-9C85-4355-B5A5-B7B51820EEDA}" destId="{E07FEA28-95DE-4934-84AA-4F714FFD0021}" srcOrd="0" destOrd="0" parTransId="{C7A77003-B6D6-4C46-9DCB-1DA161CD5FA2}" sibTransId="{A0B6B628-E8B9-4770-BF3F-02E7DD737092}"/>
    <dgm:cxn modelId="{CD4B75A0-1B83-4082-9FB4-BB496DC6E763}" type="presOf" srcId="{E07FEA28-95DE-4934-84AA-4F714FFD0021}" destId="{09E19DCC-581E-4831-BC4B-6F3AB5C8FF48}" srcOrd="0" destOrd="0" presId="urn:microsoft.com/office/officeart/2005/8/layout/list1"/>
    <dgm:cxn modelId="{8B6BA97D-57F2-4A3A-8279-1FD47053724B}" type="presOf" srcId="{6212B1CD-D5FF-4E57-8951-B2CA11D273D5}" destId="{E9461C1D-A78D-41E0-96EA-52C0B5B37FF9}" srcOrd="0" destOrd="0" presId="urn:microsoft.com/office/officeart/2005/8/layout/list1"/>
    <dgm:cxn modelId="{239949D3-5328-4C0A-BCB5-DFAE566D685C}" type="presOf" srcId="{13621B4C-718A-4D20-A5DF-5A816D1ED619}" destId="{10997FF5-D271-457D-AFBB-57250D844665}" srcOrd="0" destOrd="1" presId="urn:microsoft.com/office/officeart/2005/8/layout/list1"/>
    <dgm:cxn modelId="{2FEBADB4-346B-4CFC-90FD-263A7F558E42}" type="presOf" srcId="{1187CB77-A547-45EE-84F9-588DB691CA23}" destId="{8B9A10DE-F855-4B38-9319-C6D40BF104EC}" srcOrd="1" destOrd="0" presId="urn:microsoft.com/office/officeart/2005/8/layout/list1"/>
    <dgm:cxn modelId="{AB11DA46-77DD-4824-83E8-FE480F112C7D}" srcId="{1187CB77-A547-45EE-84F9-588DB691CA23}" destId="{13621B4C-718A-4D20-A5DF-5A816D1ED619}" srcOrd="1" destOrd="0" parTransId="{92750AE0-ADCD-4C7A-86E0-6718ED6BC3C8}" sibTransId="{76A154A0-2F37-4435-8250-57DCD97C1AA9}"/>
    <dgm:cxn modelId="{960BA4A6-61DA-4C12-ABAE-22E2937DC423}" type="presOf" srcId="{6B526C38-AB22-4A7E-B0A4-A70A89302330}" destId="{70FC36C0-86D1-4BBF-9BAB-710AA75CDF15}" srcOrd="1" destOrd="0" presId="urn:microsoft.com/office/officeart/2005/8/layout/list1"/>
    <dgm:cxn modelId="{90779124-93B9-4E8A-A462-4ED0CEE8AD37}" type="presOf" srcId="{1187CB77-A547-45EE-84F9-588DB691CA23}" destId="{A6EEBD27-BDD3-4730-B3C4-3B4483153988}" srcOrd="0" destOrd="0" presId="urn:microsoft.com/office/officeart/2005/8/layout/list1"/>
    <dgm:cxn modelId="{DC7B9A58-1946-40E8-8425-28AAACB78C47}" type="presOf" srcId="{28087DA1-B205-4DB8-907D-8C0E849AFCB1}" destId="{09E19DCC-581E-4831-BC4B-6F3AB5C8FF48}" srcOrd="0" destOrd="1" presId="urn:microsoft.com/office/officeart/2005/8/layout/list1"/>
    <dgm:cxn modelId="{D8710D9E-9991-4220-B881-757B584F88F3}" srcId="{6B526C38-AB22-4A7E-B0A4-A70A89302330}" destId="{6212B1CD-D5FF-4E57-8951-B2CA11D273D5}" srcOrd="0" destOrd="0" parTransId="{327C89B1-91D9-4FC7-B77A-5CB4CC65C355}" sibTransId="{5BDCEE2A-12A1-482A-A413-AA9A662BD108}"/>
    <dgm:cxn modelId="{39806221-1B0B-4F2D-98F9-52BEB5898F23}" srcId="{1187CB77-A547-45EE-84F9-588DB691CA23}" destId="{FB38B054-64CF-41EF-9C2E-865A8F354478}" srcOrd="0" destOrd="0" parTransId="{FA7E61D4-44D0-40F0-A620-BCFEEDF1B8E9}" sibTransId="{B4C9E363-2082-4085-803D-56E0A248FE27}"/>
    <dgm:cxn modelId="{DF4621B1-C13F-4B95-BA8B-5E72C2136648}" type="presOf" srcId="{7CD63555-2C19-472C-94A2-709647E8C142}" destId="{F5839E10-E522-4072-9C5A-46E509979688}" srcOrd="0" destOrd="0" presId="urn:microsoft.com/office/officeart/2005/8/layout/list1"/>
    <dgm:cxn modelId="{22E6E5B7-AAC0-411C-8B9C-F594E25165A5}" type="presOf" srcId="{6B526C38-AB22-4A7E-B0A4-A70A89302330}" destId="{FEC3A880-5B43-43F4-B597-A470CB5C2E2D}" srcOrd="0" destOrd="0" presId="urn:microsoft.com/office/officeart/2005/8/layout/list1"/>
    <dgm:cxn modelId="{FBC722C3-AB20-491E-9B72-D7F9882FE743}" srcId="{EF4F1A91-9C85-4355-B5A5-B7B51820EEDA}" destId="{28087DA1-B205-4DB8-907D-8C0E849AFCB1}" srcOrd="1" destOrd="0" parTransId="{13EC709E-3A46-489D-925B-AA1638608E4F}" sibTransId="{1B948F18-C4B2-4108-A61A-AF6B25679844}"/>
    <dgm:cxn modelId="{D5ACEFC7-6710-44E7-A179-B0C83DC17781}" srcId="{7CD63555-2C19-472C-94A2-709647E8C142}" destId="{6B526C38-AB22-4A7E-B0A4-A70A89302330}" srcOrd="2" destOrd="0" parTransId="{2B6E4C33-5A67-435F-850F-F9492CF8CCF5}" sibTransId="{F69C0B7F-0180-496A-8177-CBB2BDE6A1F3}"/>
    <dgm:cxn modelId="{DBB7EE9E-908D-4EDC-8BB2-0CA6E40ED823}" srcId="{7CD63555-2C19-472C-94A2-709647E8C142}" destId="{1187CB77-A547-45EE-84F9-588DB691CA23}" srcOrd="0" destOrd="0" parTransId="{DB31328F-DCCA-4ED6-A23C-7D6F43559EC7}" sibTransId="{BA89C4BA-6078-4785-B13B-26805D277773}"/>
    <dgm:cxn modelId="{E66135B3-B5FA-4951-936B-4341C3E57146}" type="presOf" srcId="{FB38B054-64CF-41EF-9C2E-865A8F354478}" destId="{10997FF5-D271-457D-AFBB-57250D844665}" srcOrd="0" destOrd="0" presId="urn:microsoft.com/office/officeart/2005/8/layout/list1"/>
    <dgm:cxn modelId="{A0D2D65D-7C33-419A-9F44-3691E16FD243}" type="presOf" srcId="{EF4F1A91-9C85-4355-B5A5-B7B51820EEDA}" destId="{45EB17B0-D1BC-43B9-A40F-8E911158C3E9}" srcOrd="0" destOrd="0" presId="urn:microsoft.com/office/officeart/2005/8/layout/list1"/>
    <dgm:cxn modelId="{95005D57-B310-4C2B-AC1C-34F5D39CC281}" srcId="{6B526C38-AB22-4A7E-B0A4-A70A89302330}" destId="{36A45022-4019-42D8-997D-22977D264EEA}" srcOrd="1" destOrd="0" parTransId="{7C227D4D-6297-40E0-B664-3AE956436923}" sibTransId="{5D4B7804-FF7B-4A74-9279-641C1EB5889C}"/>
    <dgm:cxn modelId="{9E2346F2-DA5E-46CA-BFEC-A2C26CD38C64}" type="presParOf" srcId="{F5839E10-E522-4072-9C5A-46E509979688}" destId="{760F5A5F-7087-4B93-B57B-E5B5948046CF}" srcOrd="0" destOrd="0" presId="urn:microsoft.com/office/officeart/2005/8/layout/list1"/>
    <dgm:cxn modelId="{BAA10AEA-7CC4-436C-9575-53D123D31B7B}" type="presParOf" srcId="{760F5A5F-7087-4B93-B57B-E5B5948046CF}" destId="{A6EEBD27-BDD3-4730-B3C4-3B4483153988}" srcOrd="0" destOrd="0" presId="urn:microsoft.com/office/officeart/2005/8/layout/list1"/>
    <dgm:cxn modelId="{3F30C8B7-7F70-4311-8E12-D2B8DC58E9B8}" type="presParOf" srcId="{760F5A5F-7087-4B93-B57B-E5B5948046CF}" destId="{8B9A10DE-F855-4B38-9319-C6D40BF104EC}" srcOrd="1" destOrd="0" presId="urn:microsoft.com/office/officeart/2005/8/layout/list1"/>
    <dgm:cxn modelId="{EF80BA0E-494E-4A25-83A8-1A7CF015B5EC}" type="presParOf" srcId="{F5839E10-E522-4072-9C5A-46E509979688}" destId="{EAE3D9DF-0EE4-4E73-A63B-C5C33BD626B7}" srcOrd="1" destOrd="0" presId="urn:microsoft.com/office/officeart/2005/8/layout/list1"/>
    <dgm:cxn modelId="{6A375172-BF24-4A8F-AF37-78A4FED9C69C}" type="presParOf" srcId="{F5839E10-E522-4072-9C5A-46E509979688}" destId="{10997FF5-D271-457D-AFBB-57250D844665}" srcOrd="2" destOrd="0" presId="urn:microsoft.com/office/officeart/2005/8/layout/list1"/>
    <dgm:cxn modelId="{24305490-7ACE-4C7A-AAC0-AFC7B96E1F5A}" type="presParOf" srcId="{F5839E10-E522-4072-9C5A-46E509979688}" destId="{3F286BF0-91F4-4BCC-891B-D4BD479B1752}" srcOrd="3" destOrd="0" presId="urn:microsoft.com/office/officeart/2005/8/layout/list1"/>
    <dgm:cxn modelId="{CB36B945-1C4F-4EB1-A0FB-27A5FF8D6B5B}" type="presParOf" srcId="{F5839E10-E522-4072-9C5A-46E509979688}" destId="{2E1F5DA4-DA79-4F30-A1C5-C4E7CEEFB5C8}" srcOrd="4" destOrd="0" presId="urn:microsoft.com/office/officeart/2005/8/layout/list1"/>
    <dgm:cxn modelId="{CFF667C9-3661-4452-AF4C-22F73E8A29BE}" type="presParOf" srcId="{2E1F5DA4-DA79-4F30-A1C5-C4E7CEEFB5C8}" destId="{45EB17B0-D1BC-43B9-A40F-8E911158C3E9}" srcOrd="0" destOrd="0" presId="urn:microsoft.com/office/officeart/2005/8/layout/list1"/>
    <dgm:cxn modelId="{AE5E175E-2D44-441A-94BE-4E4FE8C762AF}" type="presParOf" srcId="{2E1F5DA4-DA79-4F30-A1C5-C4E7CEEFB5C8}" destId="{3BC18D8D-2BC0-4CA4-BF3B-18528D527F2A}" srcOrd="1" destOrd="0" presId="urn:microsoft.com/office/officeart/2005/8/layout/list1"/>
    <dgm:cxn modelId="{6BFFE812-0D38-427A-AF28-2D06CD58D167}" type="presParOf" srcId="{F5839E10-E522-4072-9C5A-46E509979688}" destId="{FE0EA440-835E-4698-93A4-E312F8AF592C}" srcOrd="5" destOrd="0" presId="urn:microsoft.com/office/officeart/2005/8/layout/list1"/>
    <dgm:cxn modelId="{B712AB28-8D84-4831-AA5A-020E6BBCFB82}" type="presParOf" srcId="{F5839E10-E522-4072-9C5A-46E509979688}" destId="{09E19DCC-581E-4831-BC4B-6F3AB5C8FF48}" srcOrd="6" destOrd="0" presId="urn:microsoft.com/office/officeart/2005/8/layout/list1"/>
    <dgm:cxn modelId="{B1DEA8D5-7B6A-4330-A544-01C1CC9E822E}" type="presParOf" srcId="{F5839E10-E522-4072-9C5A-46E509979688}" destId="{90898817-2C9C-4378-8F3A-36037463F726}" srcOrd="7" destOrd="0" presId="urn:microsoft.com/office/officeart/2005/8/layout/list1"/>
    <dgm:cxn modelId="{FBA61C2D-06A4-4787-8444-332F2D28BF88}" type="presParOf" srcId="{F5839E10-E522-4072-9C5A-46E509979688}" destId="{836D1C42-3369-450B-9E53-4A37AE13AC70}" srcOrd="8" destOrd="0" presId="urn:microsoft.com/office/officeart/2005/8/layout/list1"/>
    <dgm:cxn modelId="{7B8EA452-8001-4893-85FA-93A4250D1B4A}" type="presParOf" srcId="{836D1C42-3369-450B-9E53-4A37AE13AC70}" destId="{FEC3A880-5B43-43F4-B597-A470CB5C2E2D}" srcOrd="0" destOrd="0" presId="urn:microsoft.com/office/officeart/2005/8/layout/list1"/>
    <dgm:cxn modelId="{45D96D5F-F5B0-49C8-A2D3-00AFAF4BC464}" type="presParOf" srcId="{836D1C42-3369-450B-9E53-4A37AE13AC70}" destId="{70FC36C0-86D1-4BBF-9BAB-710AA75CDF15}" srcOrd="1" destOrd="0" presId="urn:microsoft.com/office/officeart/2005/8/layout/list1"/>
    <dgm:cxn modelId="{24902AE0-A781-48E8-A2DB-7127119B1BB8}" type="presParOf" srcId="{F5839E10-E522-4072-9C5A-46E509979688}" destId="{BC2EEC07-98C2-4BFB-B017-469EAA7A160E}" srcOrd="9" destOrd="0" presId="urn:microsoft.com/office/officeart/2005/8/layout/list1"/>
    <dgm:cxn modelId="{E807A4F8-79F7-4A02-84B0-037F9648F23C}" type="presParOf" srcId="{F5839E10-E522-4072-9C5A-46E509979688}" destId="{E9461C1D-A78D-41E0-96EA-52C0B5B37FF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C34436-A429-406F-A651-A098A3BAA1E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451BAA4D-3000-4E6A-8405-53D9692AEDB3}">
      <dgm:prSet/>
      <dgm:spPr/>
      <dgm:t>
        <a:bodyPr/>
        <a:lstStyle/>
        <a:p>
          <a:pPr rtl="0"/>
          <a:r>
            <a:rPr lang="zh-CN" b="1" dirty="0" smtClean="0"/>
            <a:t>实现视觉为主的导航</a:t>
          </a:r>
          <a:endParaRPr lang="zh-CN" dirty="0"/>
        </a:p>
      </dgm:t>
    </dgm:pt>
    <dgm:pt modelId="{98A100EE-0CED-4C16-B406-790DA769E1E0}" type="parTrans" cxnId="{65A88C3A-13FB-426F-9EE1-4BF7F81D3D5B}">
      <dgm:prSet/>
      <dgm:spPr/>
      <dgm:t>
        <a:bodyPr/>
        <a:lstStyle/>
        <a:p>
          <a:endParaRPr lang="zh-CN" altLang="en-US"/>
        </a:p>
      </dgm:t>
    </dgm:pt>
    <dgm:pt modelId="{6C7F7894-FB97-426D-85DB-DD8213AA4495}" type="sibTrans" cxnId="{65A88C3A-13FB-426F-9EE1-4BF7F81D3D5B}">
      <dgm:prSet/>
      <dgm:spPr/>
      <dgm:t>
        <a:bodyPr/>
        <a:lstStyle/>
        <a:p>
          <a:endParaRPr lang="zh-CN" altLang="en-US"/>
        </a:p>
      </dgm:t>
    </dgm:pt>
    <dgm:pt modelId="{3D848656-4DC9-4A1D-ACD0-099CFB729643}">
      <dgm:prSet/>
      <dgm:spPr/>
      <dgm:t>
        <a:bodyPr/>
        <a:lstStyle/>
        <a:p>
          <a:pPr rtl="0"/>
          <a:r>
            <a:rPr lang="zh-CN" dirty="0" smtClean="0"/>
            <a:t>利用单目相机获取图像信息获</a:t>
          </a:r>
          <a:r>
            <a:rPr lang="zh-CN" altLang="en-US" dirty="0" smtClean="0"/>
            <a:t>取</a:t>
          </a:r>
          <a:r>
            <a:rPr lang="zh-CN" dirty="0" smtClean="0"/>
            <a:t>导航参数</a:t>
          </a:r>
          <a:endParaRPr lang="zh-CN" dirty="0"/>
        </a:p>
      </dgm:t>
    </dgm:pt>
    <dgm:pt modelId="{A187C840-234B-4605-ACD7-D8E64FA7A390}" type="parTrans" cxnId="{98ECFC44-A7D4-4000-8C25-2DA5A5827B1D}">
      <dgm:prSet/>
      <dgm:spPr/>
      <dgm:t>
        <a:bodyPr/>
        <a:lstStyle/>
        <a:p>
          <a:endParaRPr lang="zh-CN" altLang="en-US"/>
        </a:p>
      </dgm:t>
    </dgm:pt>
    <dgm:pt modelId="{6D760D28-7956-4BE3-BF63-3C5EC65FBB27}" type="sibTrans" cxnId="{98ECFC44-A7D4-4000-8C25-2DA5A5827B1D}">
      <dgm:prSet/>
      <dgm:spPr/>
      <dgm:t>
        <a:bodyPr/>
        <a:lstStyle/>
        <a:p>
          <a:endParaRPr lang="zh-CN" altLang="en-US"/>
        </a:p>
      </dgm:t>
    </dgm:pt>
    <dgm:pt modelId="{CA9B5E99-BCB0-4DE2-8711-268A854999D4}">
      <dgm:prSet/>
      <dgm:spPr/>
      <dgm:t>
        <a:bodyPr/>
        <a:lstStyle/>
        <a:p>
          <a:pPr rtl="0"/>
          <a:r>
            <a:rPr lang="zh-CN" smtClean="0"/>
            <a:t>融合</a:t>
          </a:r>
          <a:r>
            <a:rPr lang="en-US" smtClean="0"/>
            <a:t>GPS</a:t>
          </a:r>
          <a:r>
            <a:rPr lang="zh-CN" smtClean="0"/>
            <a:t>与惯导信息</a:t>
          </a:r>
          <a:endParaRPr lang="zh-CN"/>
        </a:p>
      </dgm:t>
    </dgm:pt>
    <dgm:pt modelId="{99592A93-B530-46B9-B0C9-223C2E41DF84}" type="parTrans" cxnId="{6A60F1A1-019F-4E43-88F5-EF3C1C45B9E4}">
      <dgm:prSet/>
      <dgm:spPr/>
      <dgm:t>
        <a:bodyPr/>
        <a:lstStyle/>
        <a:p>
          <a:endParaRPr lang="zh-CN" altLang="en-US"/>
        </a:p>
      </dgm:t>
    </dgm:pt>
    <dgm:pt modelId="{39A73B49-C9D2-426F-A1C2-A723C5A4E891}" type="sibTrans" cxnId="{6A60F1A1-019F-4E43-88F5-EF3C1C45B9E4}">
      <dgm:prSet/>
      <dgm:spPr/>
      <dgm:t>
        <a:bodyPr/>
        <a:lstStyle/>
        <a:p>
          <a:endParaRPr lang="zh-CN" altLang="en-US"/>
        </a:p>
      </dgm:t>
    </dgm:pt>
    <dgm:pt modelId="{B93F3BC4-20C6-456D-9CE7-6D8A6FEEAB14}">
      <dgm:prSet/>
      <dgm:spPr/>
      <dgm:t>
        <a:bodyPr/>
        <a:lstStyle/>
        <a:p>
          <a:pPr rtl="0"/>
          <a:r>
            <a:rPr lang="zh-CN" dirty="0" smtClean="0"/>
            <a:t>利用控制系统实现插秧机的自主导航</a:t>
          </a:r>
          <a:endParaRPr lang="zh-CN" dirty="0"/>
        </a:p>
      </dgm:t>
    </dgm:pt>
    <dgm:pt modelId="{F070F443-5D14-4959-8082-960BF0E5D87D}" type="parTrans" cxnId="{0C5629FE-D3EC-4E39-993D-E9C1C4B8124C}">
      <dgm:prSet/>
      <dgm:spPr/>
      <dgm:t>
        <a:bodyPr/>
        <a:lstStyle/>
        <a:p>
          <a:endParaRPr lang="zh-CN" altLang="en-US"/>
        </a:p>
      </dgm:t>
    </dgm:pt>
    <dgm:pt modelId="{9B7056F1-F23E-4EDF-BEC4-9C53B83622A2}" type="sibTrans" cxnId="{0C5629FE-D3EC-4E39-993D-E9C1C4B8124C}">
      <dgm:prSet/>
      <dgm:spPr/>
      <dgm:t>
        <a:bodyPr/>
        <a:lstStyle/>
        <a:p>
          <a:endParaRPr lang="zh-CN" altLang="en-US"/>
        </a:p>
      </dgm:t>
    </dgm:pt>
    <dgm:pt modelId="{854F7943-7540-41EF-9FEB-793C0E1C14EA}" type="pres">
      <dgm:prSet presAssocID="{BFC34436-A429-406F-A651-A098A3BAA1EE}" presName="hierChild1" presStyleCnt="0">
        <dgm:presLayoutVars>
          <dgm:orgChart val="1"/>
          <dgm:chPref val="1"/>
          <dgm:dir/>
          <dgm:animOne val="branch"/>
          <dgm:animLvl val="lvl"/>
          <dgm:resizeHandles/>
        </dgm:presLayoutVars>
      </dgm:prSet>
      <dgm:spPr/>
      <dgm:t>
        <a:bodyPr/>
        <a:lstStyle/>
        <a:p>
          <a:endParaRPr lang="zh-CN" altLang="en-US"/>
        </a:p>
      </dgm:t>
    </dgm:pt>
    <dgm:pt modelId="{D788C1D4-1D16-429C-BABB-2C49CDBD1A7E}" type="pres">
      <dgm:prSet presAssocID="{451BAA4D-3000-4E6A-8405-53D9692AEDB3}" presName="hierRoot1" presStyleCnt="0">
        <dgm:presLayoutVars>
          <dgm:hierBranch val="init"/>
        </dgm:presLayoutVars>
      </dgm:prSet>
      <dgm:spPr/>
    </dgm:pt>
    <dgm:pt modelId="{6536058D-A704-48F2-98E9-99272A8F19D0}" type="pres">
      <dgm:prSet presAssocID="{451BAA4D-3000-4E6A-8405-53D9692AEDB3}" presName="rootComposite1" presStyleCnt="0"/>
      <dgm:spPr/>
    </dgm:pt>
    <dgm:pt modelId="{20ECD50D-99CD-4559-8B0F-6B2DB28DE8E2}" type="pres">
      <dgm:prSet presAssocID="{451BAA4D-3000-4E6A-8405-53D9692AEDB3}" presName="rootText1" presStyleLbl="node0" presStyleIdx="0" presStyleCnt="1">
        <dgm:presLayoutVars>
          <dgm:chPref val="3"/>
        </dgm:presLayoutVars>
      </dgm:prSet>
      <dgm:spPr>
        <a:prstGeom prst="roundRect">
          <a:avLst/>
        </a:prstGeom>
      </dgm:spPr>
      <dgm:t>
        <a:bodyPr/>
        <a:lstStyle/>
        <a:p>
          <a:endParaRPr lang="zh-CN" altLang="en-US"/>
        </a:p>
      </dgm:t>
    </dgm:pt>
    <dgm:pt modelId="{3C856E84-0326-4489-BC92-3ED5A352F72F}" type="pres">
      <dgm:prSet presAssocID="{451BAA4D-3000-4E6A-8405-53D9692AEDB3}" presName="rootConnector1" presStyleLbl="node1" presStyleIdx="0" presStyleCnt="0"/>
      <dgm:spPr/>
      <dgm:t>
        <a:bodyPr/>
        <a:lstStyle/>
        <a:p>
          <a:endParaRPr lang="zh-CN" altLang="en-US"/>
        </a:p>
      </dgm:t>
    </dgm:pt>
    <dgm:pt modelId="{B75ADD6A-AC0B-43B3-83A7-D959231D0489}" type="pres">
      <dgm:prSet presAssocID="{451BAA4D-3000-4E6A-8405-53D9692AEDB3}" presName="hierChild2" presStyleCnt="0"/>
      <dgm:spPr/>
    </dgm:pt>
    <dgm:pt modelId="{A2F2F8E0-8A12-4609-823C-5B18AC3D8A0F}" type="pres">
      <dgm:prSet presAssocID="{A187C840-234B-4605-ACD7-D8E64FA7A390}" presName="Name37" presStyleLbl="parChTrans1D2" presStyleIdx="0" presStyleCnt="3"/>
      <dgm:spPr/>
      <dgm:t>
        <a:bodyPr/>
        <a:lstStyle/>
        <a:p>
          <a:endParaRPr lang="zh-CN" altLang="en-US"/>
        </a:p>
      </dgm:t>
    </dgm:pt>
    <dgm:pt modelId="{36D01353-0B2E-4E68-8292-078A055BF1B9}" type="pres">
      <dgm:prSet presAssocID="{3D848656-4DC9-4A1D-ACD0-099CFB729643}" presName="hierRoot2" presStyleCnt="0">
        <dgm:presLayoutVars>
          <dgm:hierBranch val="init"/>
        </dgm:presLayoutVars>
      </dgm:prSet>
      <dgm:spPr/>
    </dgm:pt>
    <dgm:pt modelId="{B4CB0D24-4F49-4A42-B3FC-81688125CC48}" type="pres">
      <dgm:prSet presAssocID="{3D848656-4DC9-4A1D-ACD0-099CFB729643}" presName="rootComposite" presStyleCnt="0"/>
      <dgm:spPr/>
    </dgm:pt>
    <dgm:pt modelId="{E1B843F7-9D7B-4411-821B-F502E7948897}" type="pres">
      <dgm:prSet presAssocID="{3D848656-4DC9-4A1D-ACD0-099CFB729643}" presName="rootText" presStyleLbl="node2" presStyleIdx="0" presStyleCnt="3">
        <dgm:presLayoutVars>
          <dgm:chPref val="3"/>
        </dgm:presLayoutVars>
      </dgm:prSet>
      <dgm:spPr>
        <a:prstGeom prst="roundRect">
          <a:avLst/>
        </a:prstGeom>
      </dgm:spPr>
      <dgm:t>
        <a:bodyPr/>
        <a:lstStyle/>
        <a:p>
          <a:endParaRPr lang="zh-CN" altLang="en-US"/>
        </a:p>
      </dgm:t>
    </dgm:pt>
    <dgm:pt modelId="{1038EA9A-3DF7-455A-8E33-EAED71852F61}" type="pres">
      <dgm:prSet presAssocID="{3D848656-4DC9-4A1D-ACD0-099CFB729643}" presName="rootConnector" presStyleLbl="node2" presStyleIdx="0" presStyleCnt="3"/>
      <dgm:spPr/>
      <dgm:t>
        <a:bodyPr/>
        <a:lstStyle/>
        <a:p>
          <a:endParaRPr lang="zh-CN" altLang="en-US"/>
        </a:p>
      </dgm:t>
    </dgm:pt>
    <dgm:pt modelId="{E5C436A7-F527-4702-AEA5-12D82CE32EEB}" type="pres">
      <dgm:prSet presAssocID="{3D848656-4DC9-4A1D-ACD0-099CFB729643}" presName="hierChild4" presStyleCnt="0"/>
      <dgm:spPr/>
    </dgm:pt>
    <dgm:pt modelId="{3B420265-E1FA-473C-BD6F-73FB4556F7A2}" type="pres">
      <dgm:prSet presAssocID="{3D848656-4DC9-4A1D-ACD0-099CFB729643}" presName="hierChild5" presStyleCnt="0"/>
      <dgm:spPr/>
    </dgm:pt>
    <dgm:pt modelId="{E3CB7048-59DC-447B-9411-AACB485F1535}" type="pres">
      <dgm:prSet presAssocID="{99592A93-B530-46B9-B0C9-223C2E41DF84}" presName="Name37" presStyleLbl="parChTrans1D2" presStyleIdx="1" presStyleCnt="3"/>
      <dgm:spPr/>
      <dgm:t>
        <a:bodyPr/>
        <a:lstStyle/>
        <a:p>
          <a:endParaRPr lang="zh-CN" altLang="en-US"/>
        </a:p>
      </dgm:t>
    </dgm:pt>
    <dgm:pt modelId="{D8E7ACBD-1F96-44CD-8690-CB4182F353A4}" type="pres">
      <dgm:prSet presAssocID="{CA9B5E99-BCB0-4DE2-8711-268A854999D4}" presName="hierRoot2" presStyleCnt="0">
        <dgm:presLayoutVars>
          <dgm:hierBranch val="init"/>
        </dgm:presLayoutVars>
      </dgm:prSet>
      <dgm:spPr/>
    </dgm:pt>
    <dgm:pt modelId="{6DD97129-7440-486D-92FF-89F59EF99B45}" type="pres">
      <dgm:prSet presAssocID="{CA9B5E99-BCB0-4DE2-8711-268A854999D4}" presName="rootComposite" presStyleCnt="0"/>
      <dgm:spPr/>
    </dgm:pt>
    <dgm:pt modelId="{EF1E6D3B-87E9-4940-994D-A2CF2616D6B8}" type="pres">
      <dgm:prSet presAssocID="{CA9B5E99-BCB0-4DE2-8711-268A854999D4}" presName="rootText" presStyleLbl="node2" presStyleIdx="1" presStyleCnt="3">
        <dgm:presLayoutVars>
          <dgm:chPref val="3"/>
        </dgm:presLayoutVars>
      </dgm:prSet>
      <dgm:spPr>
        <a:prstGeom prst="roundRect">
          <a:avLst/>
        </a:prstGeom>
      </dgm:spPr>
      <dgm:t>
        <a:bodyPr/>
        <a:lstStyle/>
        <a:p>
          <a:endParaRPr lang="zh-CN" altLang="en-US"/>
        </a:p>
      </dgm:t>
    </dgm:pt>
    <dgm:pt modelId="{9F9B8F12-8491-4A00-BC7E-75A68899A970}" type="pres">
      <dgm:prSet presAssocID="{CA9B5E99-BCB0-4DE2-8711-268A854999D4}" presName="rootConnector" presStyleLbl="node2" presStyleIdx="1" presStyleCnt="3"/>
      <dgm:spPr/>
      <dgm:t>
        <a:bodyPr/>
        <a:lstStyle/>
        <a:p>
          <a:endParaRPr lang="zh-CN" altLang="en-US"/>
        </a:p>
      </dgm:t>
    </dgm:pt>
    <dgm:pt modelId="{DBAF91AE-5739-4499-BA84-BAEF84C9A06E}" type="pres">
      <dgm:prSet presAssocID="{CA9B5E99-BCB0-4DE2-8711-268A854999D4}" presName="hierChild4" presStyleCnt="0"/>
      <dgm:spPr/>
    </dgm:pt>
    <dgm:pt modelId="{02E94CC8-AF6F-4244-9A5B-615A249AA5C4}" type="pres">
      <dgm:prSet presAssocID="{CA9B5E99-BCB0-4DE2-8711-268A854999D4}" presName="hierChild5" presStyleCnt="0"/>
      <dgm:spPr/>
    </dgm:pt>
    <dgm:pt modelId="{0251B86F-83C4-40DB-AAF8-D9E336659087}" type="pres">
      <dgm:prSet presAssocID="{F070F443-5D14-4959-8082-960BF0E5D87D}" presName="Name37" presStyleLbl="parChTrans1D2" presStyleIdx="2" presStyleCnt="3"/>
      <dgm:spPr/>
      <dgm:t>
        <a:bodyPr/>
        <a:lstStyle/>
        <a:p>
          <a:endParaRPr lang="zh-CN" altLang="en-US"/>
        </a:p>
      </dgm:t>
    </dgm:pt>
    <dgm:pt modelId="{6AE1E4F5-7F39-4422-8A38-F690FAB09DC2}" type="pres">
      <dgm:prSet presAssocID="{B93F3BC4-20C6-456D-9CE7-6D8A6FEEAB14}" presName="hierRoot2" presStyleCnt="0">
        <dgm:presLayoutVars>
          <dgm:hierBranch val="init"/>
        </dgm:presLayoutVars>
      </dgm:prSet>
      <dgm:spPr/>
    </dgm:pt>
    <dgm:pt modelId="{AC40FC55-9C22-41F4-B647-2C40AE49CC39}" type="pres">
      <dgm:prSet presAssocID="{B93F3BC4-20C6-456D-9CE7-6D8A6FEEAB14}" presName="rootComposite" presStyleCnt="0"/>
      <dgm:spPr/>
    </dgm:pt>
    <dgm:pt modelId="{4F17C08F-D566-4B41-8BB0-AFE24D143514}" type="pres">
      <dgm:prSet presAssocID="{B93F3BC4-20C6-456D-9CE7-6D8A6FEEAB14}" presName="rootText" presStyleLbl="node2" presStyleIdx="2" presStyleCnt="3">
        <dgm:presLayoutVars>
          <dgm:chPref val="3"/>
        </dgm:presLayoutVars>
      </dgm:prSet>
      <dgm:spPr>
        <a:prstGeom prst="roundRect">
          <a:avLst/>
        </a:prstGeom>
      </dgm:spPr>
      <dgm:t>
        <a:bodyPr/>
        <a:lstStyle/>
        <a:p>
          <a:endParaRPr lang="zh-CN" altLang="en-US"/>
        </a:p>
      </dgm:t>
    </dgm:pt>
    <dgm:pt modelId="{AEE6E033-2A2B-4ABB-9D97-39CEA0260640}" type="pres">
      <dgm:prSet presAssocID="{B93F3BC4-20C6-456D-9CE7-6D8A6FEEAB14}" presName="rootConnector" presStyleLbl="node2" presStyleIdx="2" presStyleCnt="3"/>
      <dgm:spPr/>
      <dgm:t>
        <a:bodyPr/>
        <a:lstStyle/>
        <a:p>
          <a:endParaRPr lang="zh-CN" altLang="en-US"/>
        </a:p>
      </dgm:t>
    </dgm:pt>
    <dgm:pt modelId="{9D36AD20-81BB-4410-BCB7-9A4AA1915D65}" type="pres">
      <dgm:prSet presAssocID="{B93F3BC4-20C6-456D-9CE7-6D8A6FEEAB14}" presName="hierChild4" presStyleCnt="0"/>
      <dgm:spPr/>
    </dgm:pt>
    <dgm:pt modelId="{DEAF3501-FDC0-47EA-94A7-66F5A40BC2F5}" type="pres">
      <dgm:prSet presAssocID="{B93F3BC4-20C6-456D-9CE7-6D8A6FEEAB14}" presName="hierChild5" presStyleCnt="0"/>
      <dgm:spPr/>
    </dgm:pt>
    <dgm:pt modelId="{33C2FF32-B347-45EF-95A8-D91BC567723D}" type="pres">
      <dgm:prSet presAssocID="{451BAA4D-3000-4E6A-8405-53D9692AEDB3}" presName="hierChild3" presStyleCnt="0"/>
      <dgm:spPr/>
    </dgm:pt>
  </dgm:ptLst>
  <dgm:cxnLst>
    <dgm:cxn modelId="{1FBCEE72-E289-4D00-AC03-37D2D10B2651}" type="presOf" srcId="{451BAA4D-3000-4E6A-8405-53D9692AEDB3}" destId="{20ECD50D-99CD-4559-8B0F-6B2DB28DE8E2}" srcOrd="0" destOrd="0" presId="urn:microsoft.com/office/officeart/2005/8/layout/orgChart1"/>
    <dgm:cxn modelId="{6B1F9F07-4950-4C5A-9808-941AE35E52AD}" type="presOf" srcId="{99592A93-B530-46B9-B0C9-223C2E41DF84}" destId="{E3CB7048-59DC-447B-9411-AACB485F1535}" srcOrd="0" destOrd="0" presId="urn:microsoft.com/office/officeart/2005/8/layout/orgChart1"/>
    <dgm:cxn modelId="{65A88C3A-13FB-426F-9EE1-4BF7F81D3D5B}" srcId="{BFC34436-A429-406F-A651-A098A3BAA1EE}" destId="{451BAA4D-3000-4E6A-8405-53D9692AEDB3}" srcOrd="0" destOrd="0" parTransId="{98A100EE-0CED-4C16-B406-790DA769E1E0}" sibTransId="{6C7F7894-FB97-426D-85DB-DD8213AA4495}"/>
    <dgm:cxn modelId="{6B226FE4-6B22-49B9-9738-4A34B9A16C81}" type="presOf" srcId="{CA9B5E99-BCB0-4DE2-8711-268A854999D4}" destId="{9F9B8F12-8491-4A00-BC7E-75A68899A970}" srcOrd="1" destOrd="0" presId="urn:microsoft.com/office/officeart/2005/8/layout/orgChart1"/>
    <dgm:cxn modelId="{A3A38E5C-A66E-4F81-A134-358AAE247FF5}" type="presOf" srcId="{B93F3BC4-20C6-456D-9CE7-6D8A6FEEAB14}" destId="{AEE6E033-2A2B-4ABB-9D97-39CEA0260640}" srcOrd="1" destOrd="0" presId="urn:microsoft.com/office/officeart/2005/8/layout/orgChart1"/>
    <dgm:cxn modelId="{F534CD85-299C-45B1-AE3C-B00C9C35278D}" type="presOf" srcId="{B93F3BC4-20C6-456D-9CE7-6D8A6FEEAB14}" destId="{4F17C08F-D566-4B41-8BB0-AFE24D143514}" srcOrd="0" destOrd="0" presId="urn:microsoft.com/office/officeart/2005/8/layout/orgChart1"/>
    <dgm:cxn modelId="{91C48AE1-E1C1-4062-BE5B-67D40972EB49}" type="presOf" srcId="{3D848656-4DC9-4A1D-ACD0-099CFB729643}" destId="{1038EA9A-3DF7-455A-8E33-EAED71852F61}" srcOrd="1" destOrd="0" presId="urn:microsoft.com/office/officeart/2005/8/layout/orgChart1"/>
    <dgm:cxn modelId="{B39657F3-79BF-41C1-9445-9AEA63362643}" type="presOf" srcId="{BFC34436-A429-406F-A651-A098A3BAA1EE}" destId="{854F7943-7540-41EF-9FEB-793C0E1C14EA}" srcOrd="0" destOrd="0" presId="urn:microsoft.com/office/officeart/2005/8/layout/orgChart1"/>
    <dgm:cxn modelId="{66018FC1-CE59-4402-8A37-EEC524F5A7CC}" type="presOf" srcId="{F070F443-5D14-4959-8082-960BF0E5D87D}" destId="{0251B86F-83C4-40DB-AAF8-D9E336659087}" srcOrd="0" destOrd="0" presId="urn:microsoft.com/office/officeart/2005/8/layout/orgChart1"/>
    <dgm:cxn modelId="{98ECFC44-A7D4-4000-8C25-2DA5A5827B1D}" srcId="{451BAA4D-3000-4E6A-8405-53D9692AEDB3}" destId="{3D848656-4DC9-4A1D-ACD0-099CFB729643}" srcOrd="0" destOrd="0" parTransId="{A187C840-234B-4605-ACD7-D8E64FA7A390}" sibTransId="{6D760D28-7956-4BE3-BF63-3C5EC65FBB27}"/>
    <dgm:cxn modelId="{0BE366A9-A677-4B12-B598-8DD7770D5311}" type="presOf" srcId="{3D848656-4DC9-4A1D-ACD0-099CFB729643}" destId="{E1B843F7-9D7B-4411-821B-F502E7948897}" srcOrd="0" destOrd="0" presId="urn:microsoft.com/office/officeart/2005/8/layout/orgChart1"/>
    <dgm:cxn modelId="{2C9DABBA-AB8F-474A-8CBA-E7B9172D2696}" type="presOf" srcId="{A187C840-234B-4605-ACD7-D8E64FA7A390}" destId="{A2F2F8E0-8A12-4609-823C-5B18AC3D8A0F}" srcOrd="0" destOrd="0" presId="urn:microsoft.com/office/officeart/2005/8/layout/orgChart1"/>
    <dgm:cxn modelId="{0C5629FE-D3EC-4E39-993D-E9C1C4B8124C}" srcId="{451BAA4D-3000-4E6A-8405-53D9692AEDB3}" destId="{B93F3BC4-20C6-456D-9CE7-6D8A6FEEAB14}" srcOrd="2" destOrd="0" parTransId="{F070F443-5D14-4959-8082-960BF0E5D87D}" sibTransId="{9B7056F1-F23E-4EDF-BEC4-9C53B83622A2}"/>
    <dgm:cxn modelId="{6A60F1A1-019F-4E43-88F5-EF3C1C45B9E4}" srcId="{451BAA4D-3000-4E6A-8405-53D9692AEDB3}" destId="{CA9B5E99-BCB0-4DE2-8711-268A854999D4}" srcOrd="1" destOrd="0" parTransId="{99592A93-B530-46B9-B0C9-223C2E41DF84}" sibTransId="{39A73B49-C9D2-426F-A1C2-A723C5A4E891}"/>
    <dgm:cxn modelId="{392E34CF-6FB0-4879-9AFF-F7EE5EFAC11E}" type="presOf" srcId="{451BAA4D-3000-4E6A-8405-53D9692AEDB3}" destId="{3C856E84-0326-4489-BC92-3ED5A352F72F}" srcOrd="1" destOrd="0" presId="urn:microsoft.com/office/officeart/2005/8/layout/orgChart1"/>
    <dgm:cxn modelId="{3C3D77A4-8A8C-4A9E-B9F5-5AEEDDCD092D}" type="presOf" srcId="{CA9B5E99-BCB0-4DE2-8711-268A854999D4}" destId="{EF1E6D3B-87E9-4940-994D-A2CF2616D6B8}" srcOrd="0" destOrd="0" presId="urn:microsoft.com/office/officeart/2005/8/layout/orgChart1"/>
    <dgm:cxn modelId="{09ADFC88-4568-4B5E-89CE-96FF32E53351}" type="presParOf" srcId="{854F7943-7540-41EF-9FEB-793C0E1C14EA}" destId="{D788C1D4-1D16-429C-BABB-2C49CDBD1A7E}" srcOrd="0" destOrd="0" presId="urn:microsoft.com/office/officeart/2005/8/layout/orgChart1"/>
    <dgm:cxn modelId="{8B929AB1-A9B6-4F3D-B6FF-A8061EEC3C84}" type="presParOf" srcId="{D788C1D4-1D16-429C-BABB-2C49CDBD1A7E}" destId="{6536058D-A704-48F2-98E9-99272A8F19D0}" srcOrd="0" destOrd="0" presId="urn:microsoft.com/office/officeart/2005/8/layout/orgChart1"/>
    <dgm:cxn modelId="{4D423A86-DA81-4E82-88E5-92D495E35DC1}" type="presParOf" srcId="{6536058D-A704-48F2-98E9-99272A8F19D0}" destId="{20ECD50D-99CD-4559-8B0F-6B2DB28DE8E2}" srcOrd="0" destOrd="0" presId="urn:microsoft.com/office/officeart/2005/8/layout/orgChart1"/>
    <dgm:cxn modelId="{8C65836F-1E2D-4304-97F4-FFF962422480}" type="presParOf" srcId="{6536058D-A704-48F2-98E9-99272A8F19D0}" destId="{3C856E84-0326-4489-BC92-3ED5A352F72F}" srcOrd="1" destOrd="0" presId="urn:microsoft.com/office/officeart/2005/8/layout/orgChart1"/>
    <dgm:cxn modelId="{08BAF67C-D401-484C-AB40-338B7BAE7EE5}" type="presParOf" srcId="{D788C1D4-1D16-429C-BABB-2C49CDBD1A7E}" destId="{B75ADD6A-AC0B-43B3-83A7-D959231D0489}" srcOrd="1" destOrd="0" presId="urn:microsoft.com/office/officeart/2005/8/layout/orgChart1"/>
    <dgm:cxn modelId="{3B4078B9-4291-43FB-9DFD-E1EC0718586C}" type="presParOf" srcId="{B75ADD6A-AC0B-43B3-83A7-D959231D0489}" destId="{A2F2F8E0-8A12-4609-823C-5B18AC3D8A0F}" srcOrd="0" destOrd="0" presId="urn:microsoft.com/office/officeart/2005/8/layout/orgChart1"/>
    <dgm:cxn modelId="{A33BE80C-9FA5-4B49-932A-11598A3FC54E}" type="presParOf" srcId="{B75ADD6A-AC0B-43B3-83A7-D959231D0489}" destId="{36D01353-0B2E-4E68-8292-078A055BF1B9}" srcOrd="1" destOrd="0" presId="urn:microsoft.com/office/officeart/2005/8/layout/orgChart1"/>
    <dgm:cxn modelId="{B2908421-81A6-409E-8494-77B30609B570}" type="presParOf" srcId="{36D01353-0B2E-4E68-8292-078A055BF1B9}" destId="{B4CB0D24-4F49-4A42-B3FC-81688125CC48}" srcOrd="0" destOrd="0" presId="urn:microsoft.com/office/officeart/2005/8/layout/orgChart1"/>
    <dgm:cxn modelId="{C1354985-133C-44D9-9B22-675E5F6B9286}" type="presParOf" srcId="{B4CB0D24-4F49-4A42-B3FC-81688125CC48}" destId="{E1B843F7-9D7B-4411-821B-F502E7948897}" srcOrd="0" destOrd="0" presId="urn:microsoft.com/office/officeart/2005/8/layout/orgChart1"/>
    <dgm:cxn modelId="{3202C838-5BBA-476A-B748-DF826032D433}" type="presParOf" srcId="{B4CB0D24-4F49-4A42-B3FC-81688125CC48}" destId="{1038EA9A-3DF7-455A-8E33-EAED71852F61}" srcOrd="1" destOrd="0" presId="urn:microsoft.com/office/officeart/2005/8/layout/orgChart1"/>
    <dgm:cxn modelId="{9401EF43-AE10-4636-9B1A-893E88DC8CC3}" type="presParOf" srcId="{36D01353-0B2E-4E68-8292-078A055BF1B9}" destId="{E5C436A7-F527-4702-AEA5-12D82CE32EEB}" srcOrd="1" destOrd="0" presId="urn:microsoft.com/office/officeart/2005/8/layout/orgChart1"/>
    <dgm:cxn modelId="{1A4C6BCF-20C4-4DBB-88FD-DE6DF5F6B016}" type="presParOf" srcId="{36D01353-0B2E-4E68-8292-078A055BF1B9}" destId="{3B420265-E1FA-473C-BD6F-73FB4556F7A2}" srcOrd="2" destOrd="0" presId="urn:microsoft.com/office/officeart/2005/8/layout/orgChart1"/>
    <dgm:cxn modelId="{EDD08417-DE48-48A3-A273-53F25889ECD5}" type="presParOf" srcId="{B75ADD6A-AC0B-43B3-83A7-D959231D0489}" destId="{E3CB7048-59DC-447B-9411-AACB485F1535}" srcOrd="2" destOrd="0" presId="urn:microsoft.com/office/officeart/2005/8/layout/orgChart1"/>
    <dgm:cxn modelId="{51762CDB-5D60-4E97-8A2B-5F9A0F06022D}" type="presParOf" srcId="{B75ADD6A-AC0B-43B3-83A7-D959231D0489}" destId="{D8E7ACBD-1F96-44CD-8690-CB4182F353A4}" srcOrd="3" destOrd="0" presId="urn:microsoft.com/office/officeart/2005/8/layout/orgChart1"/>
    <dgm:cxn modelId="{B6312E9A-074B-4FAF-A3C0-03F1F4BBE621}" type="presParOf" srcId="{D8E7ACBD-1F96-44CD-8690-CB4182F353A4}" destId="{6DD97129-7440-486D-92FF-89F59EF99B45}" srcOrd="0" destOrd="0" presId="urn:microsoft.com/office/officeart/2005/8/layout/orgChart1"/>
    <dgm:cxn modelId="{ABDD81D5-7192-4297-9F12-119CC974EDE1}" type="presParOf" srcId="{6DD97129-7440-486D-92FF-89F59EF99B45}" destId="{EF1E6D3B-87E9-4940-994D-A2CF2616D6B8}" srcOrd="0" destOrd="0" presId="urn:microsoft.com/office/officeart/2005/8/layout/orgChart1"/>
    <dgm:cxn modelId="{C3EDC09F-F04D-4A0C-A541-4A5EFA9225CD}" type="presParOf" srcId="{6DD97129-7440-486D-92FF-89F59EF99B45}" destId="{9F9B8F12-8491-4A00-BC7E-75A68899A970}" srcOrd="1" destOrd="0" presId="urn:microsoft.com/office/officeart/2005/8/layout/orgChart1"/>
    <dgm:cxn modelId="{BE548041-B0FE-4602-8E6F-EC4D0F6FAED6}" type="presParOf" srcId="{D8E7ACBD-1F96-44CD-8690-CB4182F353A4}" destId="{DBAF91AE-5739-4499-BA84-BAEF84C9A06E}" srcOrd="1" destOrd="0" presId="urn:microsoft.com/office/officeart/2005/8/layout/orgChart1"/>
    <dgm:cxn modelId="{E32B6934-C55D-4ABE-9223-BCB579784512}" type="presParOf" srcId="{D8E7ACBD-1F96-44CD-8690-CB4182F353A4}" destId="{02E94CC8-AF6F-4244-9A5B-615A249AA5C4}" srcOrd="2" destOrd="0" presId="urn:microsoft.com/office/officeart/2005/8/layout/orgChart1"/>
    <dgm:cxn modelId="{BEAD19B3-6E90-49F1-843C-2D61DE8E8941}" type="presParOf" srcId="{B75ADD6A-AC0B-43B3-83A7-D959231D0489}" destId="{0251B86F-83C4-40DB-AAF8-D9E336659087}" srcOrd="4" destOrd="0" presId="urn:microsoft.com/office/officeart/2005/8/layout/orgChart1"/>
    <dgm:cxn modelId="{EFD9EF2F-75A7-4697-B5BD-CD53C1F897FA}" type="presParOf" srcId="{B75ADD6A-AC0B-43B3-83A7-D959231D0489}" destId="{6AE1E4F5-7F39-4422-8A38-F690FAB09DC2}" srcOrd="5" destOrd="0" presId="urn:microsoft.com/office/officeart/2005/8/layout/orgChart1"/>
    <dgm:cxn modelId="{5936294B-6958-427C-9FFB-332A02496BF3}" type="presParOf" srcId="{6AE1E4F5-7F39-4422-8A38-F690FAB09DC2}" destId="{AC40FC55-9C22-41F4-B647-2C40AE49CC39}" srcOrd="0" destOrd="0" presId="urn:microsoft.com/office/officeart/2005/8/layout/orgChart1"/>
    <dgm:cxn modelId="{F4E2EA8A-EA4C-42E7-BA4A-383EE005DBE4}" type="presParOf" srcId="{AC40FC55-9C22-41F4-B647-2C40AE49CC39}" destId="{4F17C08F-D566-4B41-8BB0-AFE24D143514}" srcOrd="0" destOrd="0" presId="urn:microsoft.com/office/officeart/2005/8/layout/orgChart1"/>
    <dgm:cxn modelId="{1B943DA5-C4ED-4AA5-9696-4E653153FC90}" type="presParOf" srcId="{AC40FC55-9C22-41F4-B647-2C40AE49CC39}" destId="{AEE6E033-2A2B-4ABB-9D97-39CEA0260640}" srcOrd="1" destOrd="0" presId="urn:microsoft.com/office/officeart/2005/8/layout/orgChart1"/>
    <dgm:cxn modelId="{C88080C5-2E5D-4C42-9E5F-BF82C53BAB50}" type="presParOf" srcId="{6AE1E4F5-7F39-4422-8A38-F690FAB09DC2}" destId="{9D36AD20-81BB-4410-BCB7-9A4AA1915D65}" srcOrd="1" destOrd="0" presId="urn:microsoft.com/office/officeart/2005/8/layout/orgChart1"/>
    <dgm:cxn modelId="{98BFA743-B472-462E-810D-80941E2C208B}" type="presParOf" srcId="{6AE1E4F5-7F39-4422-8A38-F690FAB09DC2}" destId="{DEAF3501-FDC0-47EA-94A7-66F5A40BC2F5}" srcOrd="2" destOrd="0" presId="urn:microsoft.com/office/officeart/2005/8/layout/orgChart1"/>
    <dgm:cxn modelId="{1AC67D3A-CF27-4C85-80E0-29794AFCF883}" type="presParOf" srcId="{D788C1D4-1D16-429C-BABB-2C49CDBD1A7E}" destId="{33C2FF32-B347-45EF-95A8-D91BC567723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E71023-0072-4D42-A76D-BA6EB4FE694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B4991122-4939-4E54-8D4D-03B181A95359}">
      <dgm:prSet custT="1"/>
      <dgm:spPr/>
      <dgm:t>
        <a:bodyPr/>
        <a:lstStyle/>
        <a:p>
          <a:pPr rtl="0"/>
          <a:r>
            <a:rPr lang="zh-CN" altLang="en-US" sz="2400" b="1" dirty="0" smtClean="0"/>
            <a:t>导航行驶平台</a:t>
          </a:r>
          <a:endParaRPr lang="zh-CN" altLang="en-US" sz="2400" dirty="0"/>
        </a:p>
      </dgm:t>
    </dgm:pt>
    <dgm:pt modelId="{36D695F4-D128-44FC-B3EE-035E6C10D82F}" type="parTrans" cxnId="{1CAD8C3B-044E-45FA-A413-2CB188D871CE}">
      <dgm:prSet/>
      <dgm:spPr/>
      <dgm:t>
        <a:bodyPr/>
        <a:lstStyle/>
        <a:p>
          <a:endParaRPr lang="zh-CN" altLang="en-US"/>
        </a:p>
      </dgm:t>
    </dgm:pt>
    <dgm:pt modelId="{61DEEC76-2E31-4D6F-B837-D872C2551B9D}" type="sibTrans" cxnId="{1CAD8C3B-044E-45FA-A413-2CB188D871CE}">
      <dgm:prSet/>
      <dgm:spPr/>
      <dgm:t>
        <a:bodyPr/>
        <a:lstStyle/>
        <a:p>
          <a:endParaRPr lang="zh-CN" altLang="en-US"/>
        </a:p>
      </dgm:t>
    </dgm:pt>
    <dgm:pt modelId="{67C6F9BF-2ECA-4D19-81DD-C350DB9B6E18}">
      <dgm:prSet/>
      <dgm:spPr/>
      <dgm:t>
        <a:bodyPr/>
        <a:lstStyle/>
        <a:p>
          <a:pPr rtl="0"/>
          <a:r>
            <a:rPr lang="zh-CN" dirty="0" smtClean="0"/>
            <a:t>插秧机、自动转向系统（方向盘）、油门控制系统、</a:t>
          </a:r>
          <a:r>
            <a:rPr lang="en-US" dirty="0" smtClean="0"/>
            <a:t>CAN</a:t>
          </a:r>
          <a:r>
            <a:rPr lang="zh-CN" dirty="0" smtClean="0"/>
            <a:t>总线</a:t>
          </a:r>
          <a:r>
            <a:rPr lang="zh-CN" altLang="en-US" dirty="0" smtClean="0"/>
            <a:t>、</a:t>
          </a:r>
          <a:r>
            <a:rPr lang="en-US" altLang="zh-CN" dirty="0" smtClean="0"/>
            <a:t>ECU</a:t>
          </a:r>
          <a:r>
            <a:rPr lang="zh-CN" altLang="en-US" dirty="0" smtClean="0"/>
            <a:t>控制单元</a:t>
          </a:r>
          <a:endParaRPr lang="zh-CN" dirty="0"/>
        </a:p>
      </dgm:t>
    </dgm:pt>
    <dgm:pt modelId="{7005E462-EC8C-4309-B314-CABA5C045C02}" type="parTrans" cxnId="{D8EE93DB-D4D8-452C-BF06-A0104CB9F008}">
      <dgm:prSet/>
      <dgm:spPr/>
      <dgm:t>
        <a:bodyPr/>
        <a:lstStyle/>
        <a:p>
          <a:endParaRPr lang="zh-CN" altLang="en-US"/>
        </a:p>
      </dgm:t>
    </dgm:pt>
    <dgm:pt modelId="{70C73BC8-6A53-445A-B799-2AE75350AF81}" type="sibTrans" cxnId="{D8EE93DB-D4D8-452C-BF06-A0104CB9F008}">
      <dgm:prSet/>
      <dgm:spPr/>
      <dgm:t>
        <a:bodyPr/>
        <a:lstStyle/>
        <a:p>
          <a:endParaRPr lang="zh-CN" altLang="en-US"/>
        </a:p>
      </dgm:t>
    </dgm:pt>
    <dgm:pt modelId="{F02C50B6-5EBF-46EB-9747-C6584A2EF90F}">
      <dgm:prSet custT="1"/>
      <dgm:spPr/>
      <dgm:t>
        <a:bodyPr/>
        <a:lstStyle/>
        <a:p>
          <a:pPr rtl="0"/>
          <a:r>
            <a:rPr lang="en-US" sz="2400" b="1" dirty="0" smtClean="0"/>
            <a:t>GPS</a:t>
          </a:r>
          <a:r>
            <a:rPr lang="zh-CN" altLang="en-US" sz="2400" b="1" dirty="0" smtClean="0"/>
            <a:t>定位</a:t>
          </a:r>
          <a:r>
            <a:rPr lang="zh-CN" sz="2400" b="1" dirty="0" smtClean="0"/>
            <a:t>系统</a:t>
          </a:r>
          <a:endParaRPr lang="zh-CN" sz="2400" dirty="0"/>
        </a:p>
      </dgm:t>
    </dgm:pt>
    <dgm:pt modelId="{3A9E3076-6CA4-4471-BBE3-B0CC865B8B1D}" type="parTrans" cxnId="{3A2D4898-878D-4F26-84B5-1B769CA9944F}">
      <dgm:prSet/>
      <dgm:spPr/>
      <dgm:t>
        <a:bodyPr/>
        <a:lstStyle/>
        <a:p>
          <a:endParaRPr lang="zh-CN" altLang="en-US"/>
        </a:p>
      </dgm:t>
    </dgm:pt>
    <dgm:pt modelId="{5D4343B1-E4E2-4657-AC2C-8EBA0B2F5BFC}" type="sibTrans" cxnId="{3A2D4898-878D-4F26-84B5-1B769CA9944F}">
      <dgm:prSet/>
      <dgm:spPr/>
      <dgm:t>
        <a:bodyPr/>
        <a:lstStyle/>
        <a:p>
          <a:endParaRPr lang="zh-CN" altLang="en-US"/>
        </a:p>
      </dgm:t>
    </dgm:pt>
    <dgm:pt modelId="{4A8C896A-9820-44EB-A2CD-E8D2E74CBC57}">
      <dgm:prSet/>
      <dgm:spPr/>
      <dgm:t>
        <a:bodyPr/>
        <a:lstStyle/>
        <a:p>
          <a:pPr rtl="0"/>
          <a:r>
            <a:rPr lang="en-US" dirty="0" smtClean="0"/>
            <a:t>RTK_GPS</a:t>
          </a:r>
          <a:r>
            <a:rPr lang="zh-CN" dirty="0" smtClean="0"/>
            <a:t>移动站、基站</a:t>
          </a:r>
          <a:endParaRPr lang="zh-CN" dirty="0"/>
        </a:p>
      </dgm:t>
    </dgm:pt>
    <dgm:pt modelId="{1DB2FE3D-728B-477A-B7FA-D4A2ED9FDA57}" type="parTrans" cxnId="{9DC6C6E2-C9CE-4BFB-8300-5C554E9C0B9A}">
      <dgm:prSet/>
      <dgm:spPr/>
      <dgm:t>
        <a:bodyPr/>
        <a:lstStyle/>
        <a:p>
          <a:endParaRPr lang="zh-CN" altLang="en-US"/>
        </a:p>
      </dgm:t>
    </dgm:pt>
    <dgm:pt modelId="{F58BA3D8-582B-4D53-B7A8-78FD692F7C27}" type="sibTrans" cxnId="{9DC6C6E2-C9CE-4BFB-8300-5C554E9C0B9A}">
      <dgm:prSet/>
      <dgm:spPr/>
      <dgm:t>
        <a:bodyPr/>
        <a:lstStyle/>
        <a:p>
          <a:endParaRPr lang="zh-CN" altLang="en-US"/>
        </a:p>
      </dgm:t>
    </dgm:pt>
    <dgm:pt modelId="{57F13EFA-5770-49FD-847A-D2656552905C}">
      <dgm:prSet custT="1"/>
      <dgm:spPr/>
      <dgm:t>
        <a:bodyPr/>
        <a:lstStyle/>
        <a:p>
          <a:pPr rtl="0"/>
          <a:r>
            <a:rPr lang="zh-CN" altLang="en-US" sz="2400" b="1" dirty="0" smtClean="0"/>
            <a:t>视觉导航系统</a:t>
          </a:r>
          <a:endParaRPr lang="zh-CN" altLang="en-US" sz="2400" dirty="0"/>
        </a:p>
      </dgm:t>
    </dgm:pt>
    <dgm:pt modelId="{47F0AEDE-7F79-4F05-BDAF-540F777CC850}" type="parTrans" cxnId="{24AB3EF8-B06C-40B9-B60B-28A4BDD33C21}">
      <dgm:prSet/>
      <dgm:spPr/>
      <dgm:t>
        <a:bodyPr/>
        <a:lstStyle/>
        <a:p>
          <a:endParaRPr lang="zh-CN" altLang="en-US"/>
        </a:p>
      </dgm:t>
    </dgm:pt>
    <dgm:pt modelId="{8E00D995-1922-48F9-8544-D6205E0347F9}" type="sibTrans" cxnId="{24AB3EF8-B06C-40B9-B60B-28A4BDD33C21}">
      <dgm:prSet/>
      <dgm:spPr/>
      <dgm:t>
        <a:bodyPr/>
        <a:lstStyle/>
        <a:p>
          <a:endParaRPr lang="zh-CN" altLang="en-US"/>
        </a:p>
      </dgm:t>
    </dgm:pt>
    <dgm:pt modelId="{22C3C0FE-CB2B-4822-B67C-16E84342B5F9}">
      <dgm:prSet/>
      <dgm:spPr/>
      <dgm:t>
        <a:bodyPr/>
        <a:lstStyle/>
        <a:p>
          <a:pPr rtl="0"/>
          <a:r>
            <a:rPr lang="zh-CN" dirty="0" smtClean="0"/>
            <a:t>相机</a:t>
          </a:r>
          <a:r>
            <a:rPr lang="en-US" altLang="zh-CN" dirty="0" smtClean="0"/>
            <a:t>DFK 33GP1300</a:t>
          </a:r>
          <a:r>
            <a:rPr lang="zh-CN" dirty="0" smtClean="0"/>
            <a:t>、</a:t>
          </a:r>
          <a:r>
            <a:rPr lang="en-US" dirty="0" smtClean="0"/>
            <a:t>PC</a:t>
          </a:r>
          <a:r>
            <a:rPr lang="zh-CN" dirty="0" smtClean="0"/>
            <a:t>端、</a:t>
          </a:r>
          <a:r>
            <a:rPr lang="en-US" dirty="0" smtClean="0"/>
            <a:t>USBCAN</a:t>
          </a:r>
          <a:r>
            <a:rPr lang="zh-CN" dirty="0" smtClean="0"/>
            <a:t>线</a:t>
          </a:r>
          <a:endParaRPr lang="zh-CN" dirty="0"/>
        </a:p>
      </dgm:t>
    </dgm:pt>
    <dgm:pt modelId="{6A646562-5C45-4E6D-AE21-72F2BE19667F}" type="parTrans" cxnId="{4D47BAD8-0991-4CE4-9D8A-ADCBDB87AE0E}">
      <dgm:prSet/>
      <dgm:spPr/>
      <dgm:t>
        <a:bodyPr/>
        <a:lstStyle/>
        <a:p>
          <a:endParaRPr lang="zh-CN" altLang="en-US"/>
        </a:p>
      </dgm:t>
    </dgm:pt>
    <dgm:pt modelId="{DE21C734-A3B3-4103-B03E-032CEB14F838}" type="sibTrans" cxnId="{4D47BAD8-0991-4CE4-9D8A-ADCBDB87AE0E}">
      <dgm:prSet/>
      <dgm:spPr/>
      <dgm:t>
        <a:bodyPr/>
        <a:lstStyle/>
        <a:p>
          <a:endParaRPr lang="zh-CN" altLang="en-US"/>
        </a:p>
      </dgm:t>
    </dgm:pt>
    <dgm:pt modelId="{766C52F8-9DC7-4FB5-BDBA-F01D067D3F10}" type="pres">
      <dgm:prSet presAssocID="{D5E71023-0072-4D42-A76D-BA6EB4FE6940}" presName="vert0" presStyleCnt="0">
        <dgm:presLayoutVars>
          <dgm:dir/>
          <dgm:animOne val="branch"/>
          <dgm:animLvl val="lvl"/>
        </dgm:presLayoutVars>
      </dgm:prSet>
      <dgm:spPr/>
      <dgm:t>
        <a:bodyPr/>
        <a:lstStyle/>
        <a:p>
          <a:endParaRPr lang="zh-CN" altLang="en-US"/>
        </a:p>
      </dgm:t>
    </dgm:pt>
    <dgm:pt modelId="{967F09CF-5286-40D5-A7D9-CEE779A76F58}" type="pres">
      <dgm:prSet presAssocID="{B4991122-4939-4E54-8D4D-03B181A95359}" presName="thickLine" presStyleLbl="alignNode1" presStyleIdx="0" presStyleCnt="3"/>
      <dgm:spPr/>
    </dgm:pt>
    <dgm:pt modelId="{D1037C10-A60F-49E1-B1AB-586974E65552}" type="pres">
      <dgm:prSet presAssocID="{B4991122-4939-4E54-8D4D-03B181A95359}" presName="horz1" presStyleCnt="0"/>
      <dgm:spPr/>
    </dgm:pt>
    <dgm:pt modelId="{6AFD5AE9-5AD5-4F6F-89C4-F6718A58C762}" type="pres">
      <dgm:prSet presAssocID="{B4991122-4939-4E54-8D4D-03B181A95359}" presName="tx1" presStyleLbl="revTx" presStyleIdx="0" presStyleCnt="6" custScaleX="207844"/>
      <dgm:spPr/>
      <dgm:t>
        <a:bodyPr/>
        <a:lstStyle/>
        <a:p>
          <a:endParaRPr lang="zh-CN" altLang="en-US"/>
        </a:p>
      </dgm:t>
    </dgm:pt>
    <dgm:pt modelId="{5627E5AD-1BE6-4C99-B550-ED60E2AAF6DE}" type="pres">
      <dgm:prSet presAssocID="{B4991122-4939-4E54-8D4D-03B181A95359}" presName="vert1" presStyleCnt="0"/>
      <dgm:spPr/>
    </dgm:pt>
    <dgm:pt modelId="{FA4A306D-2704-4578-9D6C-06CCB30AFD54}" type="pres">
      <dgm:prSet presAssocID="{67C6F9BF-2ECA-4D19-81DD-C350DB9B6E18}" presName="vertSpace2a" presStyleCnt="0"/>
      <dgm:spPr/>
    </dgm:pt>
    <dgm:pt modelId="{A3ADB037-FBAC-4F3A-8813-930E26B07550}" type="pres">
      <dgm:prSet presAssocID="{67C6F9BF-2ECA-4D19-81DD-C350DB9B6E18}" presName="horz2" presStyleCnt="0"/>
      <dgm:spPr/>
    </dgm:pt>
    <dgm:pt modelId="{99F8EBA6-B031-4B9F-AABB-D92B358298BA}" type="pres">
      <dgm:prSet presAssocID="{67C6F9BF-2ECA-4D19-81DD-C350DB9B6E18}" presName="horzSpace2" presStyleCnt="0"/>
      <dgm:spPr/>
    </dgm:pt>
    <dgm:pt modelId="{AA87C5A5-CA82-474B-BDB3-3F8DBDB1BDE7}" type="pres">
      <dgm:prSet presAssocID="{67C6F9BF-2ECA-4D19-81DD-C350DB9B6E18}" presName="tx2" presStyleLbl="revTx" presStyleIdx="1" presStyleCnt="6"/>
      <dgm:spPr/>
      <dgm:t>
        <a:bodyPr/>
        <a:lstStyle/>
        <a:p>
          <a:endParaRPr lang="zh-CN" altLang="en-US"/>
        </a:p>
      </dgm:t>
    </dgm:pt>
    <dgm:pt modelId="{28043917-0B43-435B-8489-B542C67F634B}" type="pres">
      <dgm:prSet presAssocID="{67C6F9BF-2ECA-4D19-81DD-C350DB9B6E18}" presName="vert2" presStyleCnt="0"/>
      <dgm:spPr/>
    </dgm:pt>
    <dgm:pt modelId="{C10EFDA4-6E79-4E71-AAE3-033A627F68CF}" type="pres">
      <dgm:prSet presAssocID="{67C6F9BF-2ECA-4D19-81DD-C350DB9B6E18}" presName="thinLine2b" presStyleLbl="callout" presStyleIdx="0" presStyleCnt="3"/>
      <dgm:spPr/>
    </dgm:pt>
    <dgm:pt modelId="{0FC30934-AB21-465E-A6EE-B775CF857825}" type="pres">
      <dgm:prSet presAssocID="{67C6F9BF-2ECA-4D19-81DD-C350DB9B6E18}" presName="vertSpace2b" presStyleCnt="0"/>
      <dgm:spPr/>
    </dgm:pt>
    <dgm:pt modelId="{554D2A2B-BD93-4EE8-A10A-8EDA94FF6820}" type="pres">
      <dgm:prSet presAssocID="{F02C50B6-5EBF-46EB-9747-C6584A2EF90F}" presName="thickLine" presStyleLbl="alignNode1" presStyleIdx="1" presStyleCnt="3"/>
      <dgm:spPr/>
    </dgm:pt>
    <dgm:pt modelId="{08081A65-4AC2-454F-BF5C-1DECBD667D27}" type="pres">
      <dgm:prSet presAssocID="{F02C50B6-5EBF-46EB-9747-C6584A2EF90F}" presName="horz1" presStyleCnt="0"/>
      <dgm:spPr/>
    </dgm:pt>
    <dgm:pt modelId="{9ADC1AFC-FCDB-477D-8DD4-E26A88FD8EC5}" type="pres">
      <dgm:prSet presAssocID="{F02C50B6-5EBF-46EB-9747-C6584A2EF90F}" presName="tx1" presStyleLbl="revTx" presStyleIdx="2" presStyleCnt="6" custScaleX="208398"/>
      <dgm:spPr/>
      <dgm:t>
        <a:bodyPr/>
        <a:lstStyle/>
        <a:p>
          <a:endParaRPr lang="zh-CN" altLang="en-US"/>
        </a:p>
      </dgm:t>
    </dgm:pt>
    <dgm:pt modelId="{BB1A392A-7BBB-4D5F-B893-764DB6E5CF40}" type="pres">
      <dgm:prSet presAssocID="{F02C50B6-5EBF-46EB-9747-C6584A2EF90F}" presName="vert1" presStyleCnt="0"/>
      <dgm:spPr/>
    </dgm:pt>
    <dgm:pt modelId="{42735133-4D1D-49AE-B3CE-1C304B876207}" type="pres">
      <dgm:prSet presAssocID="{4A8C896A-9820-44EB-A2CD-E8D2E74CBC57}" presName="vertSpace2a" presStyleCnt="0"/>
      <dgm:spPr/>
    </dgm:pt>
    <dgm:pt modelId="{0AC53A4B-24D4-4C7A-B3E9-F360C8EB25A0}" type="pres">
      <dgm:prSet presAssocID="{4A8C896A-9820-44EB-A2CD-E8D2E74CBC57}" presName="horz2" presStyleCnt="0"/>
      <dgm:spPr/>
    </dgm:pt>
    <dgm:pt modelId="{2CB9F761-8927-4263-BDCA-95FD61CBC426}" type="pres">
      <dgm:prSet presAssocID="{4A8C896A-9820-44EB-A2CD-E8D2E74CBC57}" presName="horzSpace2" presStyleCnt="0"/>
      <dgm:spPr/>
    </dgm:pt>
    <dgm:pt modelId="{DE63E31A-AE4A-4486-906C-1D0505722C94}" type="pres">
      <dgm:prSet presAssocID="{4A8C896A-9820-44EB-A2CD-E8D2E74CBC57}" presName="tx2" presStyleLbl="revTx" presStyleIdx="3" presStyleCnt="6"/>
      <dgm:spPr/>
      <dgm:t>
        <a:bodyPr/>
        <a:lstStyle/>
        <a:p>
          <a:endParaRPr lang="zh-CN" altLang="en-US"/>
        </a:p>
      </dgm:t>
    </dgm:pt>
    <dgm:pt modelId="{1433DAB6-AF45-41C5-B38F-F92064A9ECFE}" type="pres">
      <dgm:prSet presAssocID="{4A8C896A-9820-44EB-A2CD-E8D2E74CBC57}" presName="vert2" presStyleCnt="0"/>
      <dgm:spPr/>
    </dgm:pt>
    <dgm:pt modelId="{62AA7AB9-293B-423D-933A-93F0E324E3AD}" type="pres">
      <dgm:prSet presAssocID="{4A8C896A-9820-44EB-A2CD-E8D2E74CBC57}" presName="thinLine2b" presStyleLbl="callout" presStyleIdx="1" presStyleCnt="3"/>
      <dgm:spPr/>
    </dgm:pt>
    <dgm:pt modelId="{8FDCAC79-B3DA-41B5-BF77-2FDA5AB14C5F}" type="pres">
      <dgm:prSet presAssocID="{4A8C896A-9820-44EB-A2CD-E8D2E74CBC57}" presName="vertSpace2b" presStyleCnt="0"/>
      <dgm:spPr/>
    </dgm:pt>
    <dgm:pt modelId="{344020D2-4C13-415A-A772-525F8AC95A8A}" type="pres">
      <dgm:prSet presAssocID="{57F13EFA-5770-49FD-847A-D2656552905C}" presName="thickLine" presStyleLbl="alignNode1" presStyleIdx="2" presStyleCnt="3"/>
      <dgm:spPr/>
    </dgm:pt>
    <dgm:pt modelId="{E57EAD81-59C5-4DAA-9F16-59846C495894}" type="pres">
      <dgm:prSet presAssocID="{57F13EFA-5770-49FD-847A-D2656552905C}" presName="horz1" presStyleCnt="0"/>
      <dgm:spPr/>
    </dgm:pt>
    <dgm:pt modelId="{BA55409F-2BA1-4CAD-BEFC-14DE265E2FBB}" type="pres">
      <dgm:prSet presAssocID="{57F13EFA-5770-49FD-847A-D2656552905C}" presName="tx1" presStyleLbl="revTx" presStyleIdx="4" presStyleCnt="6" custScaleX="204691"/>
      <dgm:spPr/>
      <dgm:t>
        <a:bodyPr/>
        <a:lstStyle/>
        <a:p>
          <a:endParaRPr lang="zh-CN" altLang="en-US"/>
        </a:p>
      </dgm:t>
    </dgm:pt>
    <dgm:pt modelId="{CE5B0C55-591D-4B56-8945-DBCD7D488EC5}" type="pres">
      <dgm:prSet presAssocID="{57F13EFA-5770-49FD-847A-D2656552905C}" presName="vert1" presStyleCnt="0"/>
      <dgm:spPr/>
    </dgm:pt>
    <dgm:pt modelId="{0404A06C-CC7C-43BF-B14A-024A047DD63B}" type="pres">
      <dgm:prSet presAssocID="{22C3C0FE-CB2B-4822-B67C-16E84342B5F9}" presName="vertSpace2a" presStyleCnt="0"/>
      <dgm:spPr/>
    </dgm:pt>
    <dgm:pt modelId="{0E8545EE-70D4-460C-8FDB-DCDB21FDE9FF}" type="pres">
      <dgm:prSet presAssocID="{22C3C0FE-CB2B-4822-B67C-16E84342B5F9}" presName="horz2" presStyleCnt="0"/>
      <dgm:spPr/>
    </dgm:pt>
    <dgm:pt modelId="{B3630E9E-1EB0-4170-AAE4-32D6B30D6D11}" type="pres">
      <dgm:prSet presAssocID="{22C3C0FE-CB2B-4822-B67C-16E84342B5F9}" presName="horzSpace2" presStyleCnt="0"/>
      <dgm:spPr/>
    </dgm:pt>
    <dgm:pt modelId="{0FEF25AD-D6CA-438F-A118-CE0B5A7DDCAE}" type="pres">
      <dgm:prSet presAssocID="{22C3C0FE-CB2B-4822-B67C-16E84342B5F9}" presName="tx2" presStyleLbl="revTx" presStyleIdx="5" presStyleCnt="6"/>
      <dgm:spPr/>
      <dgm:t>
        <a:bodyPr/>
        <a:lstStyle/>
        <a:p>
          <a:endParaRPr lang="zh-CN" altLang="en-US"/>
        </a:p>
      </dgm:t>
    </dgm:pt>
    <dgm:pt modelId="{CE6FBB7D-936B-4E0E-ADAD-87B456403FE1}" type="pres">
      <dgm:prSet presAssocID="{22C3C0FE-CB2B-4822-B67C-16E84342B5F9}" presName="vert2" presStyleCnt="0"/>
      <dgm:spPr/>
    </dgm:pt>
    <dgm:pt modelId="{865B27FE-F1DC-4D3C-8E6D-A88ECC018282}" type="pres">
      <dgm:prSet presAssocID="{22C3C0FE-CB2B-4822-B67C-16E84342B5F9}" presName="thinLine2b" presStyleLbl="callout" presStyleIdx="2" presStyleCnt="3"/>
      <dgm:spPr/>
    </dgm:pt>
    <dgm:pt modelId="{7D2D4CAD-3890-4929-B9FC-D464F92DF4F7}" type="pres">
      <dgm:prSet presAssocID="{22C3C0FE-CB2B-4822-B67C-16E84342B5F9}" presName="vertSpace2b" presStyleCnt="0"/>
      <dgm:spPr/>
    </dgm:pt>
  </dgm:ptLst>
  <dgm:cxnLst>
    <dgm:cxn modelId="{3A2D4898-878D-4F26-84B5-1B769CA9944F}" srcId="{D5E71023-0072-4D42-A76D-BA6EB4FE6940}" destId="{F02C50B6-5EBF-46EB-9747-C6584A2EF90F}" srcOrd="1" destOrd="0" parTransId="{3A9E3076-6CA4-4471-BBE3-B0CC865B8B1D}" sibTransId="{5D4343B1-E4E2-4657-AC2C-8EBA0B2F5BFC}"/>
    <dgm:cxn modelId="{A59CB3EA-35C4-45EB-B691-A439A286FD54}" type="presOf" srcId="{B4991122-4939-4E54-8D4D-03B181A95359}" destId="{6AFD5AE9-5AD5-4F6F-89C4-F6718A58C762}" srcOrd="0" destOrd="0" presId="urn:microsoft.com/office/officeart/2008/layout/LinedList"/>
    <dgm:cxn modelId="{89BF1CE2-9D26-4092-B95F-67555BFB5782}" type="presOf" srcId="{F02C50B6-5EBF-46EB-9747-C6584A2EF90F}" destId="{9ADC1AFC-FCDB-477D-8DD4-E26A88FD8EC5}" srcOrd="0" destOrd="0" presId="urn:microsoft.com/office/officeart/2008/layout/LinedList"/>
    <dgm:cxn modelId="{27A996A6-5F46-42E6-9871-4585494FC6B6}" type="presOf" srcId="{4A8C896A-9820-44EB-A2CD-E8D2E74CBC57}" destId="{DE63E31A-AE4A-4486-906C-1D0505722C94}" srcOrd="0" destOrd="0" presId="urn:microsoft.com/office/officeart/2008/layout/LinedList"/>
    <dgm:cxn modelId="{52F2FFCA-1E86-43A2-B09E-FC7B165DCC82}" type="presOf" srcId="{D5E71023-0072-4D42-A76D-BA6EB4FE6940}" destId="{766C52F8-9DC7-4FB5-BDBA-F01D067D3F10}" srcOrd="0" destOrd="0" presId="urn:microsoft.com/office/officeart/2008/layout/LinedList"/>
    <dgm:cxn modelId="{E6A19DC2-3C5A-4B58-8631-9769D12EA0AF}" type="presOf" srcId="{57F13EFA-5770-49FD-847A-D2656552905C}" destId="{BA55409F-2BA1-4CAD-BEFC-14DE265E2FBB}" srcOrd="0" destOrd="0" presId="urn:microsoft.com/office/officeart/2008/layout/LinedList"/>
    <dgm:cxn modelId="{4D47BAD8-0991-4CE4-9D8A-ADCBDB87AE0E}" srcId="{57F13EFA-5770-49FD-847A-D2656552905C}" destId="{22C3C0FE-CB2B-4822-B67C-16E84342B5F9}" srcOrd="0" destOrd="0" parTransId="{6A646562-5C45-4E6D-AE21-72F2BE19667F}" sibTransId="{DE21C734-A3B3-4103-B03E-032CEB14F838}"/>
    <dgm:cxn modelId="{D8EE93DB-D4D8-452C-BF06-A0104CB9F008}" srcId="{B4991122-4939-4E54-8D4D-03B181A95359}" destId="{67C6F9BF-2ECA-4D19-81DD-C350DB9B6E18}" srcOrd="0" destOrd="0" parTransId="{7005E462-EC8C-4309-B314-CABA5C045C02}" sibTransId="{70C73BC8-6A53-445A-B799-2AE75350AF81}"/>
    <dgm:cxn modelId="{24AB3EF8-B06C-40B9-B60B-28A4BDD33C21}" srcId="{D5E71023-0072-4D42-A76D-BA6EB4FE6940}" destId="{57F13EFA-5770-49FD-847A-D2656552905C}" srcOrd="2" destOrd="0" parTransId="{47F0AEDE-7F79-4F05-BDAF-540F777CC850}" sibTransId="{8E00D995-1922-48F9-8544-D6205E0347F9}"/>
    <dgm:cxn modelId="{9DC6C6E2-C9CE-4BFB-8300-5C554E9C0B9A}" srcId="{F02C50B6-5EBF-46EB-9747-C6584A2EF90F}" destId="{4A8C896A-9820-44EB-A2CD-E8D2E74CBC57}" srcOrd="0" destOrd="0" parTransId="{1DB2FE3D-728B-477A-B7FA-D4A2ED9FDA57}" sibTransId="{F58BA3D8-582B-4D53-B7A8-78FD692F7C27}"/>
    <dgm:cxn modelId="{719F02B4-C4E6-4615-9378-328526C8B382}" type="presOf" srcId="{67C6F9BF-2ECA-4D19-81DD-C350DB9B6E18}" destId="{AA87C5A5-CA82-474B-BDB3-3F8DBDB1BDE7}" srcOrd="0" destOrd="0" presId="urn:microsoft.com/office/officeart/2008/layout/LinedList"/>
    <dgm:cxn modelId="{1CAD8C3B-044E-45FA-A413-2CB188D871CE}" srcId="{D5E71023-0072-4D42-A76D-BA6EB4FE6940}" destId="{B4991122-4939-4E54-8D4D-03B181A95359}" srcOrd="0" destOrd="0" parTransId="{36D695F4-D128-44FC-B3EE-035E6C10D82F}" sibTransId="{61DEEC76-2E31-4D6F-B837-D872C2551B9D}"/>
    <dgm:cxn modelId="{8365130C-B04E-426B-98BB-7E2FF2D38BC8}" type="presOf" srcId="{22C3C0FE-CB2B-4822-B67C-16E84342B5F9}" destId="{0FEF25AD-D6CA-438F-A118-CE0B5A7DDCAE}" srcOrd="0" destOrd="0" presId="urn:microsoft.com/office/officeart/2008/layout/LinedList"/>
    <dgm:cxn modelId="{28B1D23D-F84E-403A-9722-424F87A0F0CC}" type="presParOf" srcId="{766C52F8-9DC7-4FB5-BDBA-F01D067D3F10}" destId="{967F09CF-5286-40D5-A7D9-CEE779A76F58}" srcOrd="0" destOrd="0" presId="urn:microsoft.com/office/officeart/2008/layout/LinedList"/>
    <dgm:cxn modelId="{CDFF6823-EED6-41EB-9982-5E5026C8BED5}" type="presParOf" srcId="{766C52F8-9DC7-4FB5-BDBA-F01D067D3F10}" destId="{D1037C10-A60F-49E1-B1AB-586974E65552}" srcOrd="1" destOrd="0" presId="urn:microsoft.com/office/officeart/2008/layout/LinedList"/>
    <dgm:cxn modelId="{9B07BF68-DA34-44CC-A90D-E744FBFDF121}" type="presParOf" srcId="{D1037C10-A60F-49E1-B1AB-586974E65552}" destId="{6AFD5AE9-5AD5-4F6F-89C4-F6718A58C762}" srcOrd="0" destOrd="0" presId="urn:microsoft.com/office/officeart/2008/layout/LinedList"/>
    <dgm:cxn modelId="{76D725A0-AD10-465B-8B87-9E558468097F}" type="presParOf" srcId="{D1037C10-A60F-49E1-B1AB-586974E65552}" destId="{5627E5AD-1BE6-4C99-B550-ED60E2AAF6DE}" srcOrd="1" destOrd="0" presId="urn:microsoft.com/office/officeart/2008/layout/LinedList"/>
    <dgm:cxn modelId="{B823B49D-4773-4938-AB75-E69EC78E22F1}" type="presParOf" srcId="{5627E5AD-1BE6-4C99-B550-ED60E2AAF6DE}" destId="{FA4A306D-2704-4578-9D6C-06CCB30AFD54}" srcOrd="0" destOrd="0" presId="urn:microsoft.com/office/officeart/2008/layout/LinedList"/>
    <dgm:cxn modelId="{988819DB-2A19-4ED1-A43B-71C9048ECE7A}" type="presParOf" srcId="{5627E5AD-1BE6-4C99-B550-ED60E2AAF6DE}" destId="{A3ADB037-FBAC-4F3A-8813-930E26B07550}" srcOrd="1" destOrd="0" presId="urn:microsoft.com/office/officeart/2008/layout/LinedList"/>
    <dgm:cxn modelId="{64522704-919C-48EB-9F7A-FC8306172E0A}" type="presParOf" srcId="{A3ADB037-FBAC-4F3A-8813-930E26B07550}" destId="{99F8EBA6-B031-4B9F-AABB-D92B358298BA}" srcOrd="0" destOrd="0" presId="urn:microsoft.com/office/officeart/2008/layout/LinedList"/>
    <dgm:cxn modelId="{BE02AA85-F13D-4561-B775-CDEC1E66990B}" type="presParOf" srcId="{A3ADB037-FBAC-4F3A-8813-930E26B07550}" destId="{AA87C5A5-CA82-474B-BDB3-3F8DBDB1BDE7}" srcOrd="1" destOrd="0" presId="urn:microsoft.com/office/officeart/2008/layout/LinedList"/>
    <dgm:cxn modelId="{12EA5CE2-623C-425E-B0E7-62044E1BD1A5}" type="presParOf" srcId="{A3ADB037-FBAC-4F3A-8813-930E26B07550}" destId="{28043917-0B43-435B-8489-B542C67F634B}" srcOrd="2" destOrd="0" presId="urn:microsoft.com/office/officeart/2008/layout/LinedList"/>
    <dgm:cxn modelId="{A2C992AA-09F3-442B-896D-A20279AD0829}" type="presParOf" srcId="{5627E5AD-1BE6-4C99-B550-ED60E2AAF6DE}" destId="{C10EFDA4-6E79-4E71-AAE3-033A627F68CF}" srcOrd="2" destOrd="0" presId="urn:microsoft.com/office/officeart/2008/layout/LinedList"/>
    <dgm:cxn modelId="{E064E817-7066-4F61-9B09-20FB2CF58FE6}" type="presParOf" srcId="{5627E5AD-1BE6-4C99-B550-ED60E2AAF6DE}" destId="{0FC30934-AB21-465E-A6EE-B775CF857825}" srcOrd="3" destOrd="0" presId="urn:microsoft.com/office/officeart/2008/layout/LinedList"/>
    <dgm:cxn modelId="{5DEA8EB4-EE27-4679-BDB1-7AD668AB48D8}" type="presParOf" srcId="{766C52F8-9DC7-4FB5-BDBA-F01D067D3F10}" destId="{554D2A2B-BD93-4EE8-A10A-8EDA94FF6820}" srcOrd="2" destOrd="0" presId="urn:microsoft.com/office/officeart/2008/layout/LinedList"/>
    <dgm:cxn modelId="{01151FCF-CD74-4A23-A725-36D5D4EA1CF4}" type="presParOf" srcId="{766C52F8-9DC7-4FB5-BDBA-F01D067D3F10}" destId="{08081A65-4AC2-454F-BF5C-1DECBD667D27}" srcOrd="3" destOrd="0" presId="urn:microsoft.com/office/officeart/2008/layout/LinedList"/>
    <dgm:cxn modelId="{5F03C313-CE2E-4E5E-B7F0-71CDB3A7138C}" type="presParOf" srcId="{08081A65-4AC2-454F-BF5C-1DECBD667D27}" destId="{9ADC1AFC-FCDB-477D-8DD4-E26A88FD8EC5}" srcOrd="0" destOrd="0" presId="urn:microsoft.com/office/officeart/2008/layout/LinedList"/>
    <dgm:cxn modelId="{1E27A356-083B-40C1-860B-B620B322AB72}" type="presParOf" srcId="{08081A65-4AC2-454F-BF5C-1DECBD667D27}" destId="{BB1A392A-7BBB-4D5F-B893-764DB6E5CF40}" srcOrd="1" destOrd="0" presId="urn:microsoft.com/office/officeart/2008/layout/LinedList"/>
    <dgm:cxn modelId="{3645B89D-F9BC-4A4C-9824-3EC7556C3D5C}" type="presParOf" srcId="{BB1A392A-7BBB-4D5F-B893-764DB6E5CF40}" destId="{42735133-4D1D-49AE-B3CE-1C304B876207}" srcOrd="0" destOrd="0" presId="urn:microsoft.com/office/officeart/2008/layout/LinedList"/>
    <dgm:cxn modelId="{7F4B9B48-E351-4249-A36A-30F246733C3C}" type="presParOf" srcId="{BB1A392A-7BBB-4D5F-B893-764DB6E5CF40}" destId="{0AC53A4B-24D4-4C7A-B3E9-F360C8EB25A0}" srcOrd="1" destOrd="0" presId="urn:microsoft.com/office/officeart/2008/layout/LinedList"/>
    <dgm:cxn modelId="{F23A3F68-76DB-44CB-B719-96C2D7239F82}" type="presParOf" srcId="{0AC53A4B-24D4-4C7A-B3E9-F360C8EB25A0}" destId="{2CB9F761-8927-4263-BDCA-95FD61CBC426}" srcOrd="0" destOrd="0" presId="urn:microsoft.com/office/officeart/2008/layout/LinedList"/>
    <dgm:cxn modelId="{5C0F212B-DD05-454D-897B-0FBB82DFD8A4}" type="presParOf" srcId="{0AC53A4B-24D4-4C7A-B3E9-F360C8EB25A0}" destId="{DE63E31A-AE4A-4486-906C-1D0505722C94}" srcOrd="1" destOrd="0" presId="urn:microsoft.com/office/officeart/2008/layout/LinedList"/>
    <dgm:cxn modelId="{85311C5B-4B5A-4FFC-9614-50640B6A448D}" type="presParOf" srcId="{0AC53A4B-24D4-4C7A-B3E9-F360C8EB25A0}" destId="{1433DAB6-AF45-41C5-B38F-F92064A9ECFE}" srcOrd="2" destOrd="0" presId="urn:microsoft.com/office/officeart/2008/layout/LinedList"/>
    <dgm:cxn modelId="{9868530B-880B-43C8-AB42-08F93816C841}" type="presParOf" srcId="{BB1A392A-7BBB-4D5F-B893-764DB6E5CF40}" destId="{62AA7AB9-293B-423D-933A-93F0E324E3AD}" srcOrd="2" destOrd="0" presId="urn:microsoft.com/office/officeart/2008/layout/LinedList"/>
    <dgm:cxn modelId="{253127CE-A362-4884-BFCF-E7FAD893FD83}" type="presParOf" srcId="{BB1A392A-7BBB-4D5F-B893-764DB6E5CF40}" destId="{8FDCAC79-B3DA-41B5-BF77-2FDA5AB14C5F}" srcOrd="3" destOrd="0" presId="urn:microsoft.com/office/officeart/2008/layout/LinedList"/>
    <dgm:cxn modelId="{6D808DCA-9221-4562-9315-4B3CEAD2C10F}" type="presParOf" srcId="{766C52F8-9DC7-4FB5-BDBA-F01D067D3F10}" destId="{344020D2-4C13-415A-A772-525F8AC95A8A}" srcOrd="4" destOrd="0" presId="urn:microsoft.com/office/officeart/2008/layout/LinedList"/>
    <dgm:cxn modelId="{35FA93DB-341C-462D-B894-ED72A4BCB401}" type="presParOf" srcId="{766C52F8-9DC7-4FB5-BDBA-F01D067D3F10}" destId="{E57EAD81-59C5-4DAA-9F16-59846C495894}" srcOrd="5" destOrd="0" presId="urn:microsoft.com/office/officeart/2008/layout/LinedList"/>
    <dgm:cxn modelId="{0D3DB36E-CFB0-4AFF-820B-B477D0C540CB}" type="presParOf" srcId="{E57EAD81-59C5-4DAA-9F16-59846C495894}" destId="{BA55409F-2BA1-4CAD-BEFC-14DE265E2FBB}" srcOrd="0" destOrd="0" presId="urn:microsoft.com/office/officeart/2008/layout/LinedList"/>
    <dgm:cxn modelId="{4DFD2FBF-3C13-4EEB-BA17-97495A0FC785}" type="presParOf" srcId="{E57EAD81-59C5-4DAA-9F16-59846C495894}" destId="{CE5B0C55-591D-4B56-8945-DBCD7D488EC5}" srcOrd="1" destOrd="0" presId="urn:microsoft.com/office/officeart/2008/layout/LinedList"/>
    <dgm:cxn modelId="{157C0A2F-C3D7-46B5-849E-99C1ABF608FE}" type="presParOf" srcId="{CE5B0C55-591D-4B56-8945-DBCD7D488EC5}" destId="{0404A06C-CC7C-43BF-B14A-024A047DD63B}" srcOrd="0" destOrd="0" presId="urn:microsoft.com/office/officeart/2008/layout/LinedList"/>
    <dgm:cxn modelId="{EC1E20F4-6575-42ED-93D7-848F7A050264}" type="presParOf" srcId="{CE5B0C55-591D-4B56-8945-DBCD7D488EC5}" destId="{0E8545EE-70D4-460C-8FDB-DCDB21FDE9FF}" srcOrd="1" destOrd="0" presId="urn:microsoft.com/office/officeart/2008/layout/LinedList"/>
    <dgm:cxn modelId="{55E2ECC0-E85C-4503-84A5-58A70AF7DFBF}" type="presParOf" srcId="{0E8545EE-70D4-460C-8FDB-DCDB21FDE9FF}" destId="{B3630E9E-1EB0-4170-AAE4-32D6B30D6D11}" srcOrd="0" destOrd="0" presId="urn:microsoft.com/office/officeart/2008/layout/LinedList"/>
    <dgm:cxn modelId="{71859DD8-E408-4D25-92E2-8C40C3996D91}" type="presParOf" srcId="{0E8545EE-70D4-460C-8FDB-DCDB21FDE9FF}" destId="{0FEF25AD-D6CA-438F-A118-CE0B5A7DDCAE}" srcOrd="1" destOrd="0" presId="urn:microsoft.com/office/officeart/2008/layout/LinedList"/>
    <dgm:cxn modelId="{AD4F4530-079B-4E2B-9920-6930CC6DE298}" type="presParOf" srcId="{0E8545EE-70D4-460C-8FDB-DCDB21FDE9FF}" destId="{CE6FBB7D-936B-4E0E-ADAD-87B456403FE1}" srcOrd="2" destOrd="0" presId="urn:microsoft.com/office/officeart/2008/layout/LinedList"/>
    <dgm:cxn modelId="{3435FCB5-2DB2-47F3-BFDA-7065906392E3}" type="presParOf" srcId="{CE5B0C55-591D-4B56-8945-DBCD7D488EC5}" destId="{865B27FE-F1DC-4D3C-8E6D-A88ECC018282}" srcOrd="2" destOrd="0" presId="urn:microsoft.com/office/officeart/2008/layout/LinedList"/>
    <dgm:cxn modelId="{1FABF183-2980-4AE7-885E-47258369C34A}" type="presParOf" srcId="{CE5B0C55-591D-4B56-8945-DBCD7D488EC5}" destId="{7D2D4CAD-3890-4929-B9FC-D464F92DF4F7}"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C10C1-A4B4-4818-AD43-A7C425C08C78}">
      <dsp:nvSpPr>
        <dsp:cNvPr id="0" name=""/>
        <dsp:cNvSpPr/>
      </dsp:nvSpPr>
      <dsp:spPr>
        <a:xfrm rot="10800000">
          <a:off x="1549283" y="1893"/>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一、研究意义</a:t>
          </a:r>
          <a:endParaRPr lang="zh-CN" altLang="en-US" sz="2800" kern="1200" dirty="0"/>
        </a:p>
      </dsp:txBody>
      <dsp:txXfrm rot="10800000">
        <a:off x="1685705" y="1893"/>
        <a:ext cx="5472847" cy="545690"/>
      </dsp:txXfrm>
    </dsp:sp>
    <dsp:sp modelId="{CD6C625A-765B-409A-8E5A-F109A06B9D8A}">
      <dsp:nvSpPr>
        <dsp:cNvPr id="0" name=""/>
        <dsp:cNvSpPr/>
      </dsp:nvSpPr>
      <dsp:spPr>
        <a:xfrm>
          <a:off x="1276438" y="1893"/>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37FE1C-4435-40B7-8757-5A5D73324536}">
      <dsp:nvSpPr>
        <dsp:cNvPr id="0" name=""/>
        <dsp:cNvSpPr/>
      </dsp:nvSpPr>
      <dsp:spPr>
        <a:xfrm rot="10800000">
          <a:off x="1549283" y="710476"/>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二、研究内容</a:t>
          </a:r>
          <a:endParaRPr lang="zh-CN" altLang="en-US" sz="2800" kern="1200" dirty="0"/>
        </a:p>
      </dsp:txBody>
      <dsp:txXfrm rot="10800000">
        <a:off x="1685705" y="710476"/>
        <a:ext cx="5472847" cy="545690"/>
      </dsp:txXfrm>
    </dsp:sp>
    <dsp:sp modelId="{1F4590F4-231A-4180-9F76-14E056859C9E}">
      <dsp:nvSpPr>
        <dsp:cNvPr id="0" name=""/>
        <dsp:cNvSpPr/>
      </dsp:nvSpPr>
      <dsp:spPr>
        <a:xfrm>
          <a:off x="1276438" y="710476"/>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9D2944-1A87-409A-B86E-7C3C24AF42D9}">
      <dsp:nvSpPr>
        <dsp:cNvPr id="0" name=""/>
        <dsp:cNvSpPr/>
      </dsp:nvSpPr>
      <dsp:spPr>
        <a:xfrm rot="10800000">
          <a:off x="1549283" y="1419058"/>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三、研究方法</a:t>
          </a:r>
          <a:endParaRPr lang="zh-CN" altLang="en-US" sz="2800" kern="1200" dirty="0"/>
        </a:p>
      </dsp:txBody>
      <dsp:txXfrm rot="10800000">
        <a:off x="1685705" y="1419058"/>
        <a:ext cx="5472847" cy="545690"/>
      </dsp:txXfrm>
    </dsp:sp>
    <dsp:sp modelId="{DDBB8674-A2CE-431C-AD31-F03431C66294}">
      <dsp:nvSpPr>
        <dsp:cNvPr id="0" name=""/>
        <dsp:cNvSpPr/>
      </dsp:nvSpPr>
      <dsp:spPr>
        <a:xfrm>
          <a:off x="1276438" y="1419058"/>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E87005-14D4-407D-9645-5EF000C446AA}">
      <dsp:nvSpPr>
        <dsp:cNvPr id="0" name=""/>
        <dsp:cNvSpPr/>
      </dsp:nvSpPr>
      <dsp:spPr>
        <a:xfrm rot="10800000">
          <a:off x="1549283" y="2127641"/>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四、研究条件</a:t>
          </a:r>
          <a:endParaRPr lang="zh-CN" altLang="en-US" sz="2800" kern="1200" dirty="0"/>
        </a:p>
      </dsp:txBody>
      <dsp:txXfrm rot="10800000">
        <a:off x="1685705" y="2127641"/>
        <a:ext cx="5472847" cy="545690"/>
      </dsp:txXfrm>
    </dsp:sp>
    <dsp:sp modelId="{C0C9644A-D01E-4A1C-AB2D-9EA5528D2B41}">
      <dsp:nvSpPr>
        <dsp:cNvPr id="0" name=""/>
        <dsp:cNvSpPr/>
      </dsp:nvSpPr>
      <dsp:spPr>
        <a:xfrm>
          <a:off x="1276438" y="2127641"/>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9164BE-C19B-4C0B-9930-732D7B22C1FC}">
      <dsp:nvSpPr>
        <dsp:cNvPr id="0" name=""/>
        <dsp:cNvSpPr/>
      </dsp:nvSpPr>
      <dsp:spPr>
        <a:xfrm rot="10800000">
          <a:off x="1549283" y="2836224"/>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五、进度安排</a:t>
          </a:r>
          <a:endParaRPr lang="zh-CN" altLang="en-US" sz="2800" kern="1200" dirty="0"/>
        </a:p>
      </dsp:txBody>
      <dsp:txXfrm rot="10800000">
        <a:off x="1685705" y="2836224"/>
        <a:ext cx="5472847" cy="545690"/>
      </dsp:txXfrm>
    </dsp:sp>
    <dsp:sp modelId="{E4238116-7803-4CD4-B21B-E8E4BAA4BB4B}">
      <dsp:nvSpPr>
        <dsp:cNvPr id="0" name=""/>
        <dsp:cNvSpPr/>
      </dsp:nvSpPr>
      <dsp:spPr>
        <a:xfrm>
          <a:off x="1276438" y="2836224"/>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785913-A296-42FD-9D73-885C30303B5B}">
      <dsp:nvSpPr>
        <dsp:cNvPr id="0" name=""/>
        <dsp:cNvSpPr/>
      </dsp:nvSpPr>
      <dsp:spPr>
        <a:xfrm rot="10800000">
          <a:off x="1549283" y="3544806"/>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六、预期结果</a:t>
          </a:r>
          <a:endParaRPr lang="zh-CN" altLang="en-US" sz="2800" kern="1200" dirty="0"/>
        </a:p>
      </dsp:txBody>
      <dsp:txXfrm rot="10800000">
        <a:off x="1685705" y="3544806"/>
        <a:ext cx="5472847" cy="545690"/>
      </dsp:txXfrm>
    </dsp:sp>
    <dsp:sp modelId="{3C7E7694-838E-4D82-86BE-37BEFAD4FE4D}">
      <dsp:nvSpPr>
        <dsp:cNvPr id="0" name=""/>
        <dsp:cNvSpPr/>
      </dsp:nvSpPr>
      <dsp:spPr>
        <a:xfrm>
          <a:off x="1276438" y="3544806"/>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90E7C8-8BE2-4729-81E3-6965289111E7}">
      <dsp:nvSpPr>
        <dsp:cNvPr id="0" name=""/>
        <dsp:cNvSpPr/>
      </dsp:nvSpPr>
      <dsp:spPr>
        <a:xfrm rot="10800000">
          <a:off x="1549283" y="4253389"/>
          <a:ext cx="5609269" cy="5456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634" tIns="106680" rIns="199136" bIns="106680" numCol="1" spcCol="1270" anchor="ctr" anchorCtr="0">
          <a:noAutofit/>
        </a:bodyPr>
        <a:lstStyle/>
        <a:p>
          <a:pPr lvl="0" algn="ctr" defTabSz="1244600" rtl="0">
            <a:lnSpc>
              <a:spcPct val="90000"/>
            </a:lnSpc>
            <a:spcBef>
              <a:spcPct val="0"/>
            </a:spcBef>
            <a:spcAft>
              <a:spcPct val="35000"/>
            </a:spcAft>
          </a:pPr>
          <a:r>
            <a:rPr lang="zh-CN" altLang="en-US" sz="2800" kern="1200" dirty="0" smtClean="0"/>
            <a:t>七、参考文献</a:t>
          </a:r>
          <a:endParaRPr lang="zh-CN" altLang="en-US" sz="2800" kern="1200" dirty="0"/>
        </a:p>
      </dsp:txBody>
      <dsp:txXfrm rot="10800000">
        <a:off x="1685705" y="4253389"/>
        <a:ext cx="5472847" cy="545690"/>
      </dsp:txXfrm>
    </dsp:sp>
    <dsp:sp modelId="{7F1C49BC-2721-4717-8EC8-176FD35B1F97}">
      <dsp:nvSpPr>
        <dsp:cNvPr id="0" name=""/>
        <dsp:cNvSpPr/>
      </dsp:nvSpPr>
      <dsp:spPr>
        <a:xfrm>
          <a:off x="1276438" y="4253389"/>
          <a:ext cx="545690" cy="545690"/>
        </a:xfrm>
        <a:prstGeom prst="ellipse">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26D3E-6C21-4FAB-94C7-689F58FD390C}">
      <dsp:nvSpPr>
        <dsp:cNvPr id="0" name=""/>
        <dsp:cNvSpPr/>
      </dsp:nvSpPr>
      <dsp:spPr>
        <a:xfrm>
          <a:off x="4941" y="75584"/>
          <a:ext cx="2246867" cy="10812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rtl="0">
            <a:lnSpc>
              <a:spcPct val="90000"/>
            </a:lnSpc>
            <a:spcBef>
              <a:spcPct val="0"/>
            </a:spcBef>
            <a:spcAft>
              <a:spcPct val="35000"/>
            </a:spcAft>
          </a:pPr>
          <a:r>
            <a:rPr lang="zh-CN" altLang="en-US" sz="2400" kern="1200" dirty="0" smtClean="0"/>
            <a:t>自动导航意义</a:t>
          </a:r>
          <a:endParaRPr lang="zh-CN" altLang="en-US" sz="2400" kern="1200" dirty="0"/>
        </a:p>
      </dsp:txBody>
      <dsp:txXfrm>
        <a:off x="4941" y="75584"/>
        <a:ext cx="2246867" cy="720830"/>
      </dsp:txXfrm>
    </dsp:sp>
    <dsp:sp modelId="{ED4AB859-7383-4475-B49C-2057343F9A74}">
      <dsp:nvSpPr>
        <dsp:cNvPr id="0" name=""/>
        <dsp:cNvSpPr/>
      </dsp:nvSpPr>
      <dsp:spPr>
        <a:xfrm>
          <a:off x="465143" y="796415"/>
          <a:ext cx="2246867" cy="3801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solidFill>
                <a:srgbClr val="C00000"/>
              </a:solidFill>
            </a:rPr>
            <a:t>农业作业无人化；</a:t>
          </a:r>
          <a:r>
            <a:rPr lang="zh-CN" altLang="en-US" sz="1600" kern="1200" dirty="0" smtClean="0"/>
            <a:t>自动导航技术在农业工程利于的应用越来越广泛，在喷洒农药、除草作业、收割作业、插秧种植等方面具有广泛用途，其应用对于农业作业的自动化和无人化具有重要意义。</a:t>
          </a:r>
          <a:endParaRPr lang="zh-CN" altLang="en-US" sz="1600" kern="1200" dirty="0"/>
        </a:p>
      </dsp:txBody>
      <dsp:txXfrm>
        <a:off x="530951" y="862223"/>
        <a:ext cx="2115251" cy="3669984"/>
      </dsp:txXfrm>
    </dsp:sp>
    <dsp:sp modelId="{821983CF-A6FE-44D8-BC39-095C0558408E}">
      <dsp:nvSpPr>
        <dsp:cNvPr id="0" name=""/>
        <dsp:cNvSpPr/>
      </dsp:nvSpPr>
      <dsp:spPr>
        <a:xfrm>
          <a:off x="2592425" y="156297"/>
          <a:ext cx="722107" cy="559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2592425" y="268178"/>
        <a:ext cx="554286" cy="335642"/>
      </dsp:txXfrm>
    </dsp:sp>
    <dsp:sp modelId="{F1F37B74-5A06-4F6C-A856-8EA45C5A10F9}">
      <dsp:nvSpPr>
        <dsp:cNvPr id="0" name=""/>
        <dsp:cNvSpPr/>
      </dsp:nvSpPr>
      <dsp:spPr>
        <a:xfrm>
          <a:off x="3614276" y="75584"/>
          <a:ext cx="2246867" cy="10812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rtl="0">
            <a:lnSpc>
              <a:spcPct val="90000"/>
            </a:lnSpc>
            <a:spcBef>
              <a:spcPct val="0"/>
            </a:spcBef>
            <a:spcAft>
              <a:spcPct val="35000"/>
            </a:spcAft>
          </a:pPr>
          <a:r>
            <a:rPr lang="zh-CN" altLang="en-US" sz="2400" kern="1200" dirty="0" smtClean="0"/>
            <a:t>视觉导航意义</a:t>
          </a:r>
          <a:endParaRPr lang="zh-CN" altLang="en-US" sz="2400" kern="1200" dirty="0"/>
        </a:p>
      </dsp:txBody>
      <dsp:txXfrm>
        <a:off x="3614276" y="75584"/>
        <a:ext cx="2246867" cy="720830"/>
      </dsp:txXfrm>
    </dsp:sp>
    <dsp:sp modelId="{835FFD6C-564E-46FA-BCAE-2E93964609D6}">
      <dsp:nvSpPr>
        <dsp:cNvPr id="0" name=""/>
        <dsp:cNvSpPr/>
      </dsp:nvSpPr>
      <dsp:spPr>
        <a:xfrm>
          <a:off x="4074478" y="796415"/>
          <a:ext cx="2246867" cy="3801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zh-CN" sz="1600" kern="1200" dirty="0" smtClean="0">
              <a:solidFill>
                <a:srgbClr val="C00000"/>
              </a:solidFill>
            </a:rPr>
            <a:t>弥补现有</a:t>
          </a:r>
          <a:r>
            <a:rPr lang="en-US" sz="1600" kern="1200" dirty="0" smtClean="0">
              <a:solidFill>
                <a:srgbClr val="C00000"/>
              </a:solidFill>
            </a:rPr>
            <a:t>GPS</a:t>
          </a:r>
          <a:r>
            <a:rPr lang="zh-CN" sz="1600" kern="1200" dirty="0" smtClean="0">
              <a:solidFill>
                <a:srgbClr val="C00000"/>
              </a:solidFill>
            </a:rPr>
            <a:t>导航技术不足</a:t>
          </a:r>
          <a:r>
            <a:rPr lang="zh-CN" sz="1600" kern="1200" dirty="0" smtClean="0"/>
            <a:t>；</a:t>
          </a:r>
          <a:r>
            <a:rPr lang="zh-CN" altLang="en-US" sz="1600" kern="1200" dirty="0" smtClean="0"/>
            <a:t>相对于</a:t>
          </a:r>
          <a:r>
            <a:rPr lang="en-US" altLang="zh-CN" sz="1600" kern="1200" dirty="0" smtClean="0"/>
            <a:t>RTK_GPS</a:t>
          </a:r>
          <a:r>
            <a:rPr lang="zh-CN" altLang="en-US" sz="1600" kern="1200" dirty="0" smtClean="0"/>
            <a:t>而言，其</a:t>
          </a:r>
          <a:r>
            <a:rPr lang="zh-CN" sz="1600" kern="1200" dirty="0" smtClean="0"/>
            <a:t>价格较低，受周围环境</a:t>
          </a:r>
          <a:r>
            <a:rPr lang="zh-CN" altLang="en-US" sz="1600" kern="1200" dirty="0" smtClean="0"/>
            <a:t>（及建筑物、树木等）</a:t>
          </a:r>
          <a:r>
            <a:rPr lang="zh-CN" sz="1600" kern="1200" dirty="0" smtClean="0"/>
            <a:t>影响较小，</a:t>
          </a:r>
          <a:endParaRPr lang="zh-CN" sz="1600" kern="1200" dirty="0"/>
        </a:p>
      </dsp:txBody>
      <dsp:txXfrm>
        <a:off x="4140286" y="862223"/>
        <a:ext cx="2115251" cy="3669984"/>
      </dsp:txXfrm>
    </dsp:sp>
    <dsp:sp modelId="{36EFBBCD-6C0E-4EC4-9046-5ECC917FBA21}">
      <dsp:nvSpPr>
        <dsp:cNvPr id="0" name=""/>
        <dsp:cNvSpPr/>
      </dsp:nvSpPr>
      <dsp:spPr>
        <a:xfrm>
          <a:off x="6201760" y="156297"/>
          <a:ext cx="722107" cy="559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6201760" y="268178"/>
        <a:ext cx="554286" cy="335642"/>
      </dsp:txXfrm>
    </dsp:sp>
    <dsp:sp modelId="{F713C572-4F8C-4953-861D-8378BCAADC5E}">
      <dsp:nvSpPr>
        <dsp:cNvPr id="0" name=""/>
        <dsp:cNvSpPr/>
      </dsp:nvSpPr>
      <dsp:spPr>
        <a:xfrm>
          <a:off x="7223611" y="75584"/>
          <a:ext cx="2246867" cy="10812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anchor="t" anchorCtr="0">
          <a:noAutofit/>
        </a:bodyPr>
        <a:lstStyle/>
        <a:p>
          <a:pPr lvl="0" algn="l" defTabSz="1066800" rtl="0">
            <a:lnSpc>
              <a:spcPct val="90000"/>
            </a:lnSpc>
            <a:spcBef>
              <a:spcPct val="0"/>
            </a:spcBef>
            <a:spcAft>
              <a:spcPct val="35000"/>
            </a:spcAft>
          </a:pPr>
          <a:r>
            <a:rPr lang="zh-CN" altLang="en-US" sz="2400" kern="1200" dirty="0" smtClean="0"/>
            <a:t>方法研究意义</a:t>
          </a:r>
          <a:endParaRPr lang="zh-CN" altLang="en-US" sz="2400" kern="1200" dirty="0"/>
        </a:p>
      </dsp:txBody>
      <dsp:txXfrm>
        <a:off x="7223611" y="75584"/>
        <a:ext cx="2246867" cy="720830"/>
      </dsp:txXfrm>
    </dsp:sp>
    <dsp:sp modelId="{F33B7B1F-FF1D-489D-893E-1C549374F904}">
      <dsp:nvSpPr>
        <dsp:cNvPr id="0" name=""/>
        <dsp:cNvSpPr/>
      </dsp:nvSpPr>
      <dsp:spPr>
        <a:xfrm>
          <a:off x="7683813" y="796415"/>
          <a:ext cx="2246867" cy="38016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solidFill>
                <a:srgbClr val="C00000"/>
              </a:solidFill>
            </a:rPr>
            <a:t>完善目前的视觉导航方法。</a:t>
          </a:r>
          <a:r>
            <a:rPr lang="zh-CN" altLang="en-US" sz="1600" kern="1200" dirty="0" smtClean="0"/>
            <a:t>市场上尚没有成熟的视觉导航农机产品，国内多数研究停留在仿真阶段，其视觉导航方法和精度衡量都有待研究完善。</a:t>
          </a:r>
          <a:endParaRPr lang="zh-CN" altLang="en-US" sz="1600" kern="1200" dirty="0"/>
        </a:p>
      </dsp:txBody>
      <dsp:txXfrm>
        <a:off x="7749621" y="862223"/>
        <a:ext cx="2115251" cy="36699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97FF5-D271-457D-AFBB-57250D844665}">
      <dsp:nvSpPr>
        <dsp:cNvPr id="0" name=""/>
        <dsp:cNvSpPr/>
      </dsp:nvSpPr>
      <dsp:spPr>
        <a:xfrm>
          <a:off x="0" y="306496"/>
          <a:ext cx="10508652" cy="1256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588" tIns="291592" rIns="815588" bIns="99568"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dirty="0" smtClean="0"/>
            <a:t>文献表明典型的视觉导航中导航线提取一般包括以下几个步骤：颜色特征提取、图像分割、定位点选取、直线拟合这四个</a:t>
          </a:r>
          <a:r>
            <a:rPr lang="zh-CN" altLang="en-US" sz="1400" kern="1200" dirty="0" smtClean="0">
              <a:solidFill>
                <a:srgbClr val="C00000"/>
              </a:solidFill>
            </a:rPr>
            <a:t>步骤。</a:t>
          </a:r>
          <a:endParaRPr lang="zh-CN" altLang="en-US" sz="1400" kern="1200" dirty="0"/>
        </a:p>
        <a:p>
          <a:pPr marL="114300" lvl="1" indent="-114300" algn="l" defTabSz="622300" rtl="0">
            <a:lnSpc>
              <a:spcPct val="90000"/>
            </a:lnSpc>
            <a:spcBef>
              <a:spcPct val="0"/>
            </a:spcBef>
            <a:spcAft>
              <a:spcPct val="15000"/>
            </a:spcAft>
            <a:buChar char="••"/>
          </a:pPr>
          <a:r>
            <a:rPr lang="zh-CN" altLang="en-US" sz="1400" kern="1200" dirty="0" smtClean="0"/>
            <a:t>应用实际导航还需要进行</a:t>
          </a:r>
          <a:r>
            <a:rPr lang="zh-CN" altLang="en-US" sz="1400" kern="1200" dirty="0" smtClean="0">
              <a:solidFill>
                <a:srgbClr val="C00000"/>
              </a:solidFill>
            </a:rPr>
            <a:t>逆投影变换</a:t>
          </a:r>
          <a:r>
            <a:rPr lang="zh-CN" altLang="en-US" sz="1400" kern="1200" dirty="0" smtClean="0"/>
            <a:t>将图像参数转化为现实坐标参数。</a:t>
          </a:r>
          <a:endParaRPr lang="zh-CN" altLang="en-US" sz="1400" kern="1200" dirty="0"/>
        </a:p>
      </dsp:txBody>
      <dsp:txXfrm>
        <a:off x="0" y="306496"/>
        <a:ext cx="10508652" cy="1256850"/>
      </dsp:txXfrm>
    </dsp:sp>
    <dsp:sp modelId="{8B9A10DE-F855-4B38-9319-C6D40BF104EC}">
      <dsp:nvSpPr>
        <dsp:cNvPr id="0" name=""/>
        <dsp:cNvSpPr/>
      </dsp:nvSpPr>
      <dsp:spPr>
        <a:xfrm>
          <a:off x="525432" y="99856"/>
          <a:ext cx="180002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041" tIns="0" rIns="278041" bIns="0" numCol="1" spcCol="1270" anchor="ctr" anchorCtr="0">
          <a:noAutofit/>
        </a:bodyPr>
        <a:lstStyle/>
        <a:p>
          <a:pPr lvl="0" algn="l" defTabSz="622300" rtl="0">
            <a:lnSpc>
              <a:spcPct val="90000"/>
            </a:lnSpc>
            <a:spcBef>
              <a:spcPct val="0"/>
            </a:spcBef>
            <a:spcAft>
              <a:spcPct val="35000"/>
            </a:spcAft>
          </a:pPr>
          <a:r>
            <a:rPr lang="zh-CN" altLang="en-US" sz="1400" kern="1200" smtClean="0"/>
            <a:t>视觉导航方法</a:t>
          </a:r>
          <a:endParaRPr lang="zh-CN" altLang="en-US" sz="1400" kern="1200"/>
        </a:p>
      </dsp:txBody>
      <dsp:txXfrm>
        <a:off x="545607" y="120031"/>
        <a:ext cx="1759677" cy="372930"/>
      </dsp:txXfrm>
    </dsp:sp>
    <dsp:sp modelId="{09E19DCC-581E-4831-BC4B-6F3AB5C8FF48}">
      <dsp:nvSpPr>
        <dsp:cNvPr id="0" name=""/>
        <dsp:cNvSpPr/>
      </dsp:nvSpPr>
      <dsp:spPr>
        <a:xfrm>
          <a:off x="0" y="1845586"/>
          <a:ext cx="10508652" cy="1256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588" tIns="291592" rIns="815588" bIns="99568" numCol="1" spcCol="1270" anchor="t" anchorCtr="0">
          <a:noAutofit/>
        </a:bodyPr>
        <a:lstStyle/>
        <a:p>
          <a:pPr marL="114300" lvl="1" indent="-114300" algn="l" defTabSz="622300" rtl="0">
            <a:lnSpc>
              <a:spcPct val="90000"/>
            </a:lnSpc>
            <a:spcBef>
              <a:spcPct val="0"/>
            </a:spcBef>
            <a:spcAft>
              <a:spcPct val="15000"/>
            </a:spcAft>
            <a:buChar char="••"/>
          </a:pPr>
          <a:r>
            <a:rPr lang="zh-CN" sz="1400" kern="1200" dirty="0" smtClean="0"/>
            <a:t>研究结果表明各步骤的处理速度能满足作业要求，对复杂情况下作物行线提取都有了较为成熟的方法，可去除杂草、阴影、光照等影响，误差能够达到</a:t>
          </a:r>
          <a:r>
            <a:rPr lang="zh-CN" sz="1400" kern="1200" dirty="0" smtClean="0">
              <a:solidFill>
                <a:srgbClr val="C00000"/>
              </a:solidFill>
            </a:rPr>
            <a:t>厘米级</a:t>
          </a:r>
          <a:r>
            <a:rPr lang="zh-CN" sz="1400" kern="1200" dirty="0" smtClean="0"/>
            <a:t>（</a:t>
          </a:r>
          <a:r>
            <a:rPr lang="en-US" sz="1400" kern="1200" dirty="0" smtClean="0"/>
            <a:t>10cm</a:t>
          </a:r>
          <a:r>
            <a:rPr lang="zh-CN" sz="1400" kern="1200" dirty="0" smtClean="0"/>
            <a:t>内）。</a:t>
          </a:r>
          <a:endParaRPr lang="zh-CN" sz="1400" kern="1200" dirty="0"/>
        </a:p>
        <a:p>
          <a:pPr marL="114300" lvl="1" indent="-114300" algn="l" defTabSz="622300" rtl="0">
            <a:lnSpc>
              <a:spcPct val="90000"/>
            </a:lnSpc>
            <a:spcBef>
              <a:spcPct val="0"/>
            </a:spcBef>
            <a:spcAft>
              <a:spcPct val="15000"/>
            </a:spcAft>
            <a:buChar char="••"/>
          </a:pPr>
          <a:r>
            <a:rPr lang="zh-CN" sz="1400" kern="1200" dirty="0" smtClean="0"/>
            <a:t>与</a:t>
          </a:r>
          <a:r>
            <a:rPr lang="en-US" sz="1400" kern="1200" dirty="0" smtClean="0"/>
            <a:t>GPS</a:t>
          </a:r>
          <a:r>
            <a:rPr lang="zh-CN" sz="1400" kern="1200" dirty="0" smtClean="0"/>
            <a:t>的融合研究也表明且视觉导航能</a:t>
          </a:r>
          <a:r>
            <a:rPr lang="zh-CN" altLang="en-US" sz="1400" kern="1200" dirty="0" smtClean="0"/>
            <a:t>在</a:t>
          </a:r>
          <a:r>
            <a:rPr lang="en-US" sz="1400" kern="1200" dirty="0" smtClean="0"/>
            <a:t>GPS</a:t>
          </a:r>
          <a:r>
            <a:rPr lang="zh-CN" sz="1400" kern="1200" dirty="0" smtClean="0"/>
            <a:t>导航</a:t>
          </a:r>
          <a:r>
            <a:rPr lang="zh-CN" altLang="en-US" sz="1400" kern="1200" dirty="0" smtClean="0"/>
            <a:t>失效时独立导航</a:t>
          </a:r>
          <a:endParaRPr lang="zh-CN" sz="1400" kern="1200" dirty="0"/>
        </a:p>
      </dsp:txBody>
      <dsp:txXfrm>
        <a:off x="0" y="1845586"/>
        <a:ext cx="10508652" cy="1256850"/>
      </dsp:txXfrm>
    </dsp:sp>
    <dsp:sp modelId="{3BC18D8D-2BC0-4CA4-BF3B-18528D527F2A}">
      <dsp:nvSpPr>
        <dsp:cNvPr id="0" name=""/>
        <dsp:cNvSpPr/>
      </dsp:nvSpPr>
      <dsp:spPr>
        <a:xfrm>
          <a:off x="525432" y="1638946"/>
          <a:ext cx="180002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041" tIns="0" rIns="278041" bIns="0" numCol="1" spcCol="1270" anchor="ctr" anchorCtr="0">
          <a:noAutofit/>
        </a:bodyPr>
        <a:lstStyle/>
        <a:p>
          <a:pPr lvl="0" algn="l" defTabSz="622300" rtl="0">
            <a:lnSpc>
              <a:spcPct val="90000"/>
            </a:lnSpc>
            <a:spcBef>
              <a:spcPct val="0"/>
            </a:spcBef>
            <a:spcAft>
              <a:spcPct val="35000"/>
            </a:spcAft>
          </a:pPr>
          <a:r>
            <a:rPr lang="zh-CN" altLang="en-US" sz="1400" kern="1200" dirty="0" smtClean="0"/>
            <a:t>现有研究成果</a:t>
          </a:r>
          <a:endParaRPr lang="zh-CN" altLang="en-US" sz="1400" kern="1200" dirty="0"/>
        </a:p>
      </dsp:txBody>
      <dsp:txXfrm>
        <a:off x="545607" y="1659121"/>
        <a:ext cx="1759677" cy="372930"/>
      </dsp:txXfrm>
    </dsp:sp>
    <dsp:sp modelId="{E9461C1D-A78D-41E0-96EA-52C0B5B37FF9}">
      <dsp:nvSpPr>
        <dsp:cNvPr id="0" name=""/>
        <dsp:cNvSpPr/>
      </dsp:nvSpPr>
      <dsp:spPr>
        <a:xfrm>
          <a:off x="0" y="3384676"/>
          <a:ext cx="10508652" cy="1499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588" tIns="291592" rIns="815588" bIns="99568" numCol="1" spcCol="1270" anchor="t" anchorCtr="0">
          <a:noAutofit/>
        </a:bodyPr>
        <a:lstStyle/>
        <a:p>
          <a:pPr marL="114300" lvl="1" indent="-114300" algn="l" defTabSz="622300" rtl="0">
            <a:lnSpc>
              <a:spcPct val="90000"/>
            </a:lnSpc>
            <a:spcBef>
              <a:spcPct val="0"/>
            </a:spcBef>
            <a:spcAft>
              <a:spcPct val="15000"/>
            </a:spcAft>
            <a:buChar char="••"/>
          </a:pPr>
          <a:r>
            <a:rPr lang="zh-CN" altLang="en-US" sz="1400" kern="1200" dirty="0" smtClean="0"/>
            <a:t>但国内大多文献限于</a:t>
          </a:r>
          <a:r>
            <a:rPr lang="zh-CN" altLang="en-US" sz="1400" kern="1200" dirty="0" smtClean="0">
              <a:solidFill>
                <a:srgbClr val="C00000"/>
              </a:solidFill>
            </a:rPr>
            <a:t>模拟环境</a:t>
          </a:r>
          <a:r>
            <a:rPr lang="zh-CN" altLang="en-US" sz="1400" kern="1200" dirty="0" smtClean="0"/>
            <a:t>下，没有在真实农田环境中进行作业实验研究，尤其是水田环境作业机械，未见实验案例，而少数拖拉机有进行真实作业实验。</a:t>
          </a:r>
          <a:endParaRPr lang="zh-CN" altLang="en-US" sz="1400" kern="1200" dirty="0"/>
        </a:p>
        <a:p>
          <a:pPr marL="114300" lvl="1" indent="-114300" algn="l" defTabSz="622300" rtl="0">
            <a:lnSpc>
              <a:spcPct val="90000"/>
            </a:lnSpc>
            <a:spcBef>
              <a:spcPct val="0"/>
            </a:spcBef>
            <a:spcAft>
              <a:spcPct val="15000"/>
            </a:spcAft>
            <a:buChar char="••"/>
          </a:pPr>
          <a:r>
            <a:rPr lang="zh-CN" sz="1400" kern="1200" dirty="0" smtClean="0"/>
            <a:t>其误差多为</a:t>
          </a:r>
          <a:r>
            <a:rPr lang="en-US" sz="1400" kern="1200" dirty="0" smtClean="0"/>
            <a:t>RTK-GPS</a:t>
          </a:r>
          <a:r>
            <a:rPr lang="zh-CN" sz="1400" kern="1200" dirty="0" smtClean="0"/>
            <a:t>来评判，除</a:t>
          </a:r>
          <a:r>
            <a:rPr lang="en-US" sz="1400" kern="1200" dirty="0" smtClean="0"/>
            <a:t>RTK-GPS</a:t>
          </a:r>
          <a:r>
            <a:rPr lang="zh-CN" sz="1400" kern="1200" dirty="0" smtClean="0"/>
            <a:t>来衡量误差外，其余</a:t>
          </a:r>
          <a:r>
            <a:rPr lang="zh-CN" sz="1400" kern="1200" dirty="0" smtClean="0">
              <a:solidFill>
                <a:srgbClr val="C00000"/>
              </a:solidFill>
            </a:rPr>
            <a:t>误差</a:t>
          </a:r>
          <a:r>
            <a:rPr lang="zh-CN" sz="1400" kern="1200" dirty="0" smtClean="0"/>
            <a:t>多为图像本身提取参数与</a:t>
          </a:r>
          <a:r>
            <a:rPr lang="zh-CN" sz="1400" kern="1200" dirty="0" smtClean="0">
              <a:solidFill>
                <a:srgbClr val="C00000"/>
              </a:solidFill>
            </a:rPr>
            <a:t>人为选取参数</a:t>
          </a:r>
          <a:r>
            <a:rPr lang="zh-CN" sz="1400" kern="1200" dirty="0" smtClean="0"/>
            <a:t>进行比较，可见在水田环境下作业的视觉导航</a:t>
          </a:r>
          <a:r>
            <a:rPr lang="zh-CN" altLang="en-US" sz="1400" kern="1200" dirty="0" smtClean="0"/>
            <a:t>方法</a:t>
          </a:r>
          <a:r>
            <a:rPr lang="zh-CN" sz="1400" kern="1200" dirty="0" smtClean="0"/>
            <a:t>仍有待研究。</a:t>
          </a:r>
          <a:endParaRPr lang="zh-CN" sz="1400" kern="1200" dirty="0"/>
        </a:p>
      </dsp:txBody>
      <dsp:txXfrm>
        <a:off x="0" y="3384676"/>
        <a:ext cx="10508652" cy="1499400"/>
      </dsp:txXfrm>
    </dsp:sp>
    <dsp:sp modelId="{70FC36C0-86D1-4BBF-9BAB-710AA75CDF15}">
      <dsp:nvSpPr>
        <dsp:cNvPr id="0" name=""/>
        <dsp:cNvSpPr/>
      </dsp:nvSpPr>
      <dsp:spPr>
        <a:xfrm>
          <a:off x="525432" y="3178036"/>
          <a:ext cx="1800027"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041" tIns="0" rIns="278041" bIns="0" numCol="1" spcCol="1270" anchor="ctr" anchorCtr="0">
          <a:noAutofit/>
        </a:bodyPr>
        <a:lstStyle/>
        <a:p>
          <a:pPr lvl="0" algn="l" defTabSz="622300" rtl="0">
            <a:lnSpc>
              <a:spcPct val="90000"/>
            </a:lnSpc>
            <a:spcBef>
              <a:spcPct val="0"/>
            </a:spcBef>
            <a:spcAft>
              <a:spcPct val="35000"/>
            </a:spcAft>
          </a:pPr>
          <a:r>
            <a:rPr lang="zh-CN" altLang="en-US" sz="1400" kern="1200" smtClean="0"/>
            <a:t>现有研究局限</a:t>
          </a:r>
          <a:endParaRPr lang="zh-CN" altLang="en-US" sz="1400" kern="1200"/>
        </a:p>
      </dsp:txBody>
      <dsp:txXfrm>
        <a:off x="545607" y="3198211"/>
        <a:ext cx="1759677"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1B86F-83C4-40DB-AAF8-D9E336659087}">
      <dsp:nvSpPr>
        <dsp:cNvPr id="0" name=""/>
        <dsp:cNvSpPr/>
      </dsp:nvSpPr>
      <dsp:spPr>
        <a:xfrm>
          <a:off x="4730750" y="1709804"/>
          <a:ext cx="3347040" cy="580891"/>
        </a:xfrm>
        <a:custGeom>
          <a:avLst/>
          <a:gdLst/>
          <a:ahLst/>
          <a:cxnLst/>
          <a:rect l="0" t="0" r="0" b="0"/>
          <a:pathLst>
            <a:path>
              <a:moveTo>
                <a:pt x="0" y="0"/>
              </a:moveTo>
              <a:lnTo>
                <a:pt x="0" y="290445"/>
              </a:lnTo>
              <a:lnTo>
                <a:pt x="3347040" y="290445"/>
              </a:lnTo>
              <a:lnTo>
                <a:pt x="3347040" y="5808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CB7048-59DC-447B-9411-AACB485F1535}">
      <dsp:nvSpPr>
        <dsp:cNvPr id="0" name=""/>
        <dsp:cNvSpPr/>
      </dsp:nvSpPr>
      <dsp:spPr>
        <a:xfrm>
          <a:off x="4685030" y="1709804"/>
          <a:ext cx="91440" cy="580891"/>
        </a:xfrm>
        <a:custGeom>
          <a:avLst/>
          <a:gdLst/>
          <a:ahLst/>
          <a:cxnLst/>
          <a:rect l="0" t="0" r="0" b="0"/>
          <a:pathLst>
            <a:path>
              <a:moveTo>
                <a:pt x="45720" y="0"/>
              </a:moveTo>
              <a:lnTo>
                <a:pt x="45720" y="5808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F2F8E0-8A12-4609-823C-5B18AC3D8A0F}">
      <dsp:nvSpPr>
        <dsp:cNvPr id="0" name=""/>
        <dsp:cNvSpPr/>
      </dsp:nvSpPr>
      <dsp:spPr>
        <a:xfrm>
          <a:off x="1383709" y="1709804"/>
          <a:ext cx="3347040" cy="580891"/>
        </a:xfrm>
        <a:custGeom>
          <a:avLst/>
          <a:gdLst/>
          <a:ahLst/>
          <a:cxnLst/>
          <a:rect l="0" t="0" r="0" b="0"/>
          <a:pathLst>
            <a:path>
              <a:moveTo>
                <a:pt x="3347040" y="0"/>
              </a:moveTo>
              <a:lnTo>
                <a:pt x="3347040" y="290445"/>
              </a:lnTo>
              <a:lnTo>
                <a:pt x="0" y="290445"/>
              </a:lnTo>
              <a:lnTo>
                <a:pt x="0" y="5808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ECD50D-99CD-4559-8B0F-6B2DB28DE8E2}">
      <dsp:nvSpPr>
        <dsp:cNvPr id="0" name=""/>
        <dsp:cNvSpPr/>
      </dsp:nvSpPr>
      <dsp:spPr>
        <a:xfrm>
          <a:off x="3347675" y="326729"/>
          <a:ext cx="2766148" cy="1383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zh-CN" altLang="en-US" sz="2200" b="1" kern="1200" dirty="0" smtClean="0"/>
            <a:t>实现视觉为主的导航</a:t>
          </a:r>
          <a:endParaRPr lang="zh-CN" altLang="en-US" sz="2200" kern="1200" dirty="0"/>
        </a:p>
      </dsp:txBody>
      <dsp:txXfrm>
        <a:off x="3415191" y="394245"/>
        <a:ext cx="2631116" cy="1248042"/>
      </dsp:txXfrm>
    </dsp:sp>
    <dsp:sp modelId="{E1B843F7-9D7B-4411-821B-F502E7948897}">
      <dsp:nvSpPr>
        <dsp:cNvPr id="0" name=""/>
        <dsp:cNvSpPr/>
      </dsp:nvSpPr>
      <dsp:spPr>
        <a:xfrm>
          <a:off x="635" y="2290695"/>
          <a:ext cx="2766148" cy="1383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zh-CN" altLang="en-US" sz="2200" kern="1200" dirty="0" smtClean="0"/>
            <a:t>利用单目相机获取图像信息获取导航参数</a:t>
          </a:r>
          <a:endParaRPr lang="zh-CN" altLang="en-US" sz="2200" kern="1200" dirty="0"/>
        </a:p>
      </dsp:txBody>
      <dsp:txXfrm>
        <a:off x="68151" y="2358211"/>
        <a:ext cx="2631116" cy="1248042"/>
      </dsp:txXfrm>
    </dsp:sp>
    <dsp:sp modelId="{EF1E6D3B-87E9-4940-994D-A2CF2616D6B8}">
      <dsp:nvSpPr>
        <dsp:cNvPr id="0" name=""/>
        <dsp:cNvSpPr/>
      </dsp:nvSpPr>
      <dsp:spPr>
        <a:xfrm>
          <a:off x="3347675" y="2290695"/>
          <a:ext cx="2766148" cy="1383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zh-CN" sz="2200" kern="1200" smtClean="0"/>
            <a:t>融合</a:t>
          </a:r>
          <a:r>
            <a:rPr lang="en-US" sz="2200" kern="1200" smtClean="0"/>
            <a:t>GPS</a:t>
          </a:r>
          <a:r>
            <a:rPr lang="zh-CN" sz="2200" kern="1200" smtClean="0"/>
            <a:t>与惯导信息</a:t>
          </a:r>
          <a:endParaRPr lang="zh-CN" sz="2200" kern="1200"/>
        </a:p>
      </dsp:txBody>
      <dsp:txXfrm>
        <a:off x="3415191" y="2358211"/>
        <a:ext cx="2631116" cy="1248042"/>
      </dsp:txXfrm>
    </dsp:sp>
    <dsp:sp modelId="{4F17C08F-D566-4B41-8BB0-AFE24D143514}">
      <dsp:nvSpPr>
        <dsp:cNvPr id="0" name=""/>
        <dsp:cNvSpPr/>
      </dsp:nvSpPr>
      <dsp:spPr>
        <a:xfrm>
          <a:off x="6694715" y="2290695"/>
          <a:ext cx="2766148" cy="13830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zh-CN" altLang="en-US" sz="2200" kern="1200" dirty="0" smtClean="0"/>
            <a:t>利用控制系统实现插秧机的自主导航</a:t>
          </a:r>
          <a:endParaRPr lang="zh-CN" altLang="en-US" sz="2200" kern="1200" dirty="0"/>
        </a:p>
      </dsp:txBody>
      <dsp:txXfrm>
        <a:off x="6762231" y="2358211"/>
        <a:ext cx="2631116" cy="1248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F09CF-5286-40D5-A7D9-CEE779A76F58}">
      <dsp:nvSpPr>
        <dsp:cNvPr id="0" name=""/>
        <dsp:cNvSpPr/>
      </dsp:nvSpPr>
      <dsp:spPr>
        <a:xfrm>
          <a:off x="0" y="2241"/>
          <a:ext cx="6146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D5AE9-5AD5-4F6F-89C4-F6718A58C762}">
      <dsp:nvSpPr>
        <dsp:cNvPr id="0" name=""/>
        <dsp:cNvSpPr/>
      </dsp:nvSpPr>
      <dsp:spPr>
        <a:xfrm>
          <a:off x="0" y="2241"/>
          <a:ext cx="2101012" cy="1528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导航行驶平台</a:t>
          </a:r>
          <a:endParaRPr lang="zh-CN" altLang="en-US" sz="2400" kern="1200" dirty="0"/>
        </a:p>
      </dsp:txBody>
      <dsp:txXfrm>
        <a:off x="0" y="2241"/>
        <a:ext cx="2101012" cy="1528855"/>
      </dsp:txXfrm>
    </dsp:sp>
    <dsp:sp modelId="{AA87C5A5-CA82-474B-BDB3-3F8DBDB1BDE7}">
      <dsp:nvSpPr>
        <dsp:cNvPr id="0" name=""/>
        <dsp:cNvSpPr/>
      </dsp:nvSpPr>
      <dsp:spPr>
        <a:xfrm>
          <a:off x="2176827" y="71667"/>
          <a:ext cx="3967627" cy="138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zh-CN" sz="2100" kern="1200" dirty="0" smtClean="0"/>
            <a:t>插秧机、自动转向系统（方向盘）、油门控制系统、</a:t>
          </a:r>
          <a:r>
            <a:rPr lang="en-US" sz="2100" kern="1200" dirty="0" smtClean="0"/>
            <a:t>CAN</a:t>
          </a:r>
          <a:r>
            <a:rPr lang="zh-CN" sz="2100" kern="1200" dirty="0" smtClean="0"/>
            <a:t>总线</a:t>
          </a:r>
          <a:r>
            <a:rPr lang="zh-CN" altLang="en-US" sz="2100" kern="1200" dirty="0" smtClean="0"/>
            <a:t>、</a:t>
          </a:r>
          <a:r>
            <a:rPr lang="en-US" altLang="zh-CN" sz="2100" kern="1200" dirty="0" smtClean="0"/>
            <a:t>ECU</a:t>
          </a:r>
          <a:r>
            <a:rPr lang="zh-CN" altLang="en-US" sz="2100" kern="1200" dirty="0" smtClean="0"/>
            <a:t>控制单元</a:t>
          </a:r>
          <a:endParaRPr lang="zh-CN" sz="2100" kern="1200" dirty="0"/>
        </a:p>
      </dsp:txBody>
      <dsp:txXfrm>
        <a:off x="2176827" y="71667"/>
        <a:ext cx="3967627" cy="1388511"/>
      </dsp:txXfrm>
    </dsp:sp>
    <dsp:sp modelId="{C10EFDA4-6E79-4E71-AAE3-033A627F68CF}">
      <dsp:nvSpPr>
        <dsp:cNvPr id="0" name=""/>
        <dsp:cNvSpPr/>
      </dsp:nvSpPr>
      <dsp:spPr>
        <a:xfrm>
          <a:off x="2101012" y="1460178"/>
          <a:ext cx="404344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4D2A2B-BD93-4EE8-A10A-8EDA94FF6820}">
      <dsp:nvSpPr>
        <dsp:cNvPr id="0" name=""/>
        <dsp:cNvSpPr/>
      </dsp:nvSpPr>
      <dsp:spPr>
        <a:xfrm>
          <a:off x="0" y="1531097"/>
          <a:ext cx="6146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DC1AFC-FCDB-477D-8DD4-E26A88FD8EC5}">
      <dsp:nvSpPr>
        <dsp:cNvPr id="0" name=""/>
        <dsp:cNvSpPr/>
      </dsp:nvSpPr>
      <dsp:spPr>
        <a:xfrm>
          <a:off x="0" y="1531097"/>
          <a:ext cx="2104111" cy="1528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kern="1200" dirty="0" smtClean="0"/>
            <a:t>GPS</a:t>
          </a:r>
          <a:r>
            <a:rPr lang="zh-CN" altLang="en-US" sz="2400" b="1" kern="1200" dirty="0" smtClean="0"/>
            <a:t>定位</a:t>
          </a:r>
          <a:r>
            <a:rPr lang="zh-CN" sz="2400" b="1" kern="1200" dirty="0" smtClean="0"/>
            <a:t>系统</a:t>
          </a:r>
          <a:endParaRPr lang="zh-CN" sz="2400" kern="1200" dirty="0"/>
        </a:p>
      </dsp:txBody>
      <dsp:txXfrm>
        <a:off x="0" y="1531097"/>
        <a:ext cx="2104111" cy="1528855"/>
      </dsp:txXfrm>
    </dsp:sp>
    <dsp:sp modelId="{DE63E31A-AE4A-4486-906C-1D0505722C94}">
      <dsp:nvSpPr>
        <dsp:cNvPr id="0" name=""/>
        <dsp:cNvSpPr/>
      </dsp:nvSpPr>
      <dsp:spPr>
        <a:xfrm>
          <a:off x="2179835" y="1600522"/>
          <a:ext cx="3962915" cy="138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en-US" sz="2100" kern="1200" dirty="0" smtClean="0"/>
            <a:t>RTK_GPS</a:t>
          </a:r>
          <a:r>
            <a:rPr lang="zh-CN" sz="2100" kern="1200" dirty="0" smtClean="0"/>
            <a:t>移动站、基站</a:t>
          </a:r>
          <a:endParaRPr lang="zh-CN" sz="2100" kern="1200" dirty="0"/>
        </a:p>
      </dsp:txBody>
      <dsp:txXfrm>
        <a:off x="2179835" y="1600522"/>
        <a:ext cx="3962915" cy="1388511"/>
      </dsp:txXfrm>
    </dsp:sp>
    <dsp:sp modelId="{62AA7AB9-293B-423D-933A-93F0E324E3AD}">
      <dsp:nvSpPr>
        <dsp:cNvPr id="0" name=""/>
        <dsp:cNvSpPr/>
      </dsp:nvSpPr>
      <dsp:spPr>
        <a:xfrm>
          <a:off x="2104111" y="2989034"/>
          <a:ext cx="403863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4020D2-4C13-415A-A772-525F8AC95A8A}">
      <dsp:nvSpPr>
        <dsp:cNvPr id="0" name=""/>
        <dsp:cNvSpPr/>
      </dsp:nvSpPr>
      <dsp:spPr>
        <a:xfrm>
          <a:off x="0" y="3059952"/>
          <a:ext cx="6146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5409F-2BA1-4CAD-BEFC-14DE265E2FBB}">
      <dsp:nvSpPr>
        <dsp:cNvPr id="0" name=""/>
        <dsp:cNvSpPr/>
      </dsp:nvSpPr>
      <dsp:spPr>
        <a:xfrm>
          <a:off x="0" y="3059952"/>
          <a:ext cx="2078970" cy="1528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b="1" kern="1200" dirty="0" smtClean="0"/>
            <a:t>视觉导航系统</a:t>
          </a:r>
          <a:endParaRPr lang="zh-CN" altLang="en-US" sz="2400" kern="1200" dirty="0"/>
        </a:p>
      </dsp:txBody>
      <dsp:txXfrm>
        <a:off x="0" y="3059952"/>
        <a:ext cx="2078970" cy="1528855"/>
      </dsp:txXfrm>
    </dsp:sp>
    <dsp:sp modelId="{0FEF25AD-D6CA-438F-A118-CE0B5A7DDCAE}">
      <dsp:nvSpPr>
        <dsp:cNvPr id="0" name=""/>
        <dsp:cNvSpPr/>
      </dsp:nvSpPr>
      <dsp:spPr>
        <a:xfrm>
          <a:off x="2155144" y="3129378"/>
          <a:ext cx="3986475" cy="138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lang="zh-CN" sz="2100" kern="1200" dirty="0" smtClean="0"/>
            <a:t>相机</a:t>
          </a:r>
          <a:r>
            <a:rPr lang="en-US" altLang="zh-CN" sz="2100" kern="1200" dirty="0" smtClean="0"/>
            <a:t>DFK 33GP1300</a:t>
          </a:r>
          <a:r>
            <a:rPr lang="zh-CN" sz="2100" kern="1200" dirty="0" smtClean="0"/>
            <a:t>、</a:t>
          </a:r>
          <a:r>
            <a:rPr lang="en-US" sz="2100" kern="1200" dirty="0" smtClean="0"/>
            <a:t>PC</a:t>
          </a:r>
          <a:r>
            <a:rPr lang="zh-CN" sz="2100" kern="1200" dirty="0" smtClean="0"/>
            <a:t>端、</a:t>
          </a:r>
          <a:r>
            <a:rPr lang="en-US" sz="2100" kern="1200" dirty="0" smtClean="0"/>
            <a:t>USBCAN</a:t>
          </a:r>
          <a:r>
            <a:rPr lang="zh-CN" sz="2100" kern="1200" dirty="0" smtClean="0"/>
            <a:t>线</a:t>
          </a:r>
          <a:endParaRPr lang="zh-CN" sz="2100" kern="1200" dirty="0"/>
        </a:p>
      </dsp:txBody>
      <dsp:txXfrm>
        <a:off x="2155144" y="3129378"/>
        <a:ext cx="3986475" cy="1388511"/>
      </dsp:txXfrm>
    </dsp:sp>
    <dsp:sp modelId="{865B27FE-F1DC-4D3C-8E6D-A88ECC018282}">
      <dsp:nvSpPr>
        <dsp:cNvPr id="0" name=""/>
        <dsp:cNvSpPr/>
      </dsp:nvSpPr>
      <dsp:spPr>
        <a:xfrm>
          <a:off x="2078970" y="4517889"/>
          <a:ext cx="406265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9A2E9-7A9F-416C-B33F-1DD89F7FB6E6}" type="datetimeFigureOut">
              <a:rPr lang="zh-CN" altLang="en-US" smtClean="0"/>
              <a:t>2018/10/26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9DE5-FA88-4DA1-A685-7773E6232806}" type="slidenum">
              <a:rPr lang="zh-CN" altLang="en-US" smtClean="0"/>
              <a:t>‹#›</a:t>
            </a:fld>
            <a:endParaRPr lang="zh-CN" altLang="en-US"/>
          </a:p>
        </p:txBody>
      </p:sp>
    </p:spTree>
    <p:extLst>
      <p:ext uri="{BB962C8B-B14F-4D97-AF65-F5344CB8AC3E}">
        <p14:creationId xmlns:p14="http://schemas.microsoft.com/office/powerpoint/2010/main" val="2656922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1</a:t>
            </a:fld>
            <a:endParaRPr lang="zh-CN" altLang="en-US"/>
          </a:p>
        </p:txBody>
      </p:sp>
    </p:spTree>
    <p:extLst>
      <p:ext uri="{BB962C8B-B14F-4D97-AF65-F5344CB8AC3E}">
        <p14:creationId xmlns:p14="http://schemas.microsoft.com/office/powerpoint/2010/main" val="144281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用惯导定位系统作为公共参考系统，其输出一方面直接给主滤波器，另一方面给子滤波器作为公共状态变量值。各子滤波器单独工作，进行时间更新和量测更新，输出各子滤波器的局部估计，接着各子滤波器的局部估计值</a:t>
            </a:r>
            <a:r>
              <a:rPr lang="en-US" altLang="zh-CN" dirty="0" smtClean="0"/>
              <a:t>Xi(</a:t>
            </a:r>
            <a:r>
              <a:rPr lang="zh-CN" altLang="en-US" dirty="0" smtClean="0"/>
              <a:t>公共状态</a:t>
            </a:r>
            <a:r>
              <a:rPr lang="en-US" altLang="zh-CN" dirty="0" smtClean="0"/>
              <a:t>) </a:t>
            </a:r>
            <a:r>
              <a:rPr lang="zh-CN" altLang="en-US" dirty="0" smtClean="0"/>
              <a:t>及其协方差阵</a:t>
            </a:r>
            <a:r>
              <a:rPr lang="en-US" altLang="zh-CN" dirty="0" smtClean="0"/>
              <a:t>Pi</a:t>
            </a:r>
            <a:r>
              <a:rPr lang="zh-CN" altLang="en-US" dirty="0" smtClean="0"/>
              <a:t>送入主滤波器，和主滤波器的估计值一起按一定融合规则进行融合，从而得到全局估计</a:t>
            </a:r>
            <a:r>
              <a:rPr lang="en-US" altLang="zh-CN" dirty="0" smtClean="0"/>
              <a:t>X </a:t>
            </a:r>
            <a:r>
              <a:rPr lang="zh-CN" altLang="en-US" dirty="0" smtClean="0"/>
              <a:t>和相应的协方差阵</a:t>
            </a:r>
            <a:r>
              <a:rPr lang="en-US" altLang="zh-CN" dirty="0" smtClean="0"/>
              <a:t>P</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0699DE5-FA88-4DA1-A685-7773E6232806}" type="slidenum">
              <a:rPr lang="zh-CN" altLang="en-US" smtClean="0"/>
              <a:t>16</a:t>
            </a:fld>
            <a:endParaRPr lang="zh-CN" altLang="en-US"/>
          </a:p>
        </p:txBody>
      </p:sp>
    </p:spTree>
    <p:extLst>
      <p:ext uri="{BB962C8B-B14F-4D97-AF65-F5344CB8AC3E}">
        <p14:creationId xmlns:p14="http://schemas.microsoft.com/office/powerpoint/2010/main" val="2127155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五、研究进度安排（包括论文撰写）：</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时间节点</a:t>
            </a:r>
          </a:p>
          <a:p>
            <a:r>
              <a:rPr lang="zh-CN" altLang="zh-CN" sz="1200" kern="1200" dirty="0" smtClean="0">
                <a:solidFill>
                  <a:schemeClr val="tx1"/>
                </a:solidFill>
                <a:effectLst/>
                <a:latin typeface="+mn-lt"/>
                <a:ea typeface="+mn-ea"/>
                <a:cs typeface="+mn-cs"/>
              </a:rPr>
              <a:t>进度安排</a:t>
            </a:r>
          </a:p>
          <a:p>
            <a:r>
              <a:rPr lang="en-US" altLang="zh-CN" sz="1200" kern="1200" dirty="0" smtClean="0">
                <a:solidFill>
                  <a:schemeClr val="tx1"/>
                </a:solidFill>
                <a:effectLst/>
                <a:latin typeface="+mn-lt"/>
                <a:ea typeface="+mn-ea"/>
                <a:cs typeface="+mn-cs"/>
              </a:rPr>
              <a:t>2018.12</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完成视觉导航</a:t>
            </a:r>
          </a:p>
          <a:p>
            <a:r>
              <a:rPr lang="en-US" altLang="zh-CN" sz="1200" kern="1200" dirty="0" smtClean="0">
                <a:solidFill>
                  <a:schemeClr val="tx1"/>
                </a:solidFill>
                <a:effectLst/>
                <a:latin typeface="+mn-lt"/>
                <a:ea typeface="+mn-ea"/>
                <a:cs typeface="+mn-cs"/>
              </a:rPr>
              <a:t>2019.02</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完成与</a:t>
            </a:r>
            <a:r>
              <a:rPr lang="en-US" altLang="zh-CN" sz="1200" kern="1200" dirty="0" smtClean="0">
                <a:solidFill>
                  <a:schemeClr val="tx1"/>
                </a:solidFill>
                <a:effectLst/>
                <a:latin typeface="+mn-lt"/>
                <a:ea typeface="+mn-ea"/>
                <a:cs typeface="+mn-cs"/>
              </a:rPr>
              <a:t>GNSS</a:t>
            </a:r>
            <a:r>
              <a:rPr lang="zh-CN" altLang="zh-CN" sz="1200" kern="1200" dirty="0" smtClean="0">
                <a:solidFill>
                  <a:schemeClr val="tx1"/>
                </a:solidFill>
                <a:effectLst/>
                <a:latin typeface="+mn-lt"/>
                <a:ea typeface="+mn-ea"/>
                <a:cs typeface="+mn-cs"/>
              </a:rPr>
              <a:t>导航融合</a:t>
            </a:r>
          </a:p>
          <a:p>
            <a:r>
              <a:rPr lang="en-US" altLang="zh-CN" sz="1200" kern="1200" dirty="0" smtClean="0">
                <a:solidFill>
                  <a:schemeClr val="tx1"/>
                </a:solidFill>
                <a:effectLst/>
                <a:latin typeface="+mn-lt"/>
                <a:ea typeface="+mn-ea"/>
                <a:cs typeface="+mn-cs"/>
              </a:rPr>
              <a:t>2019.04</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田间试验</a:t>
            </a:r>
          </a:p>
          <a:p>
            <a:r>
              <a:rPr lang="en-US" altLang="zh-CN" sz="1200" kern="1200" dirty="0" smtClean="0">
                <a:solidFill>
                  <a:schemeClr val="tx1"/>
                </a:solidFill>
                <a:effectLst/>
                <a:latin typeface="+mn-lt"/>
                <a:ea typeface="+mn-ea"/>
                <a:cs typeface="+mn-cs"/>
              </a:rPr>
              <a:t>2019.06</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实验处理及论文撰写</a:t>
            </a:r>
          </a:p>
          <a:p>
            <a:r>
              <a:rPr lang="zh-CN" altLang="zh-CN" sz="1200" b="1" kern="1200" dirty="0" smtClean="0">
                <a:solidFill>
                  <a:schemeClr val="tx1"/>
                </a:solidFill>
                <a:effectLst/>
                <a:latin typeface="+mn-lt"/>
                <a:ea typeface="+mn-ea"/>
                <a:cs typeface="+mn-cs"/>
              </a:rPr>
              <a:t>六、预期结果：</a:t>
            </a:r>
          </a:p>
          <a:p>
            <a:r>
              <a:rPr lang="zh-CN" altLang="zh-CN" sz="1200" kern="1200" dirty="0" smtClean="0">
                <a:solidFill>
                  <a:schemeClr val="tx1"/>
                </a:solidFill>
                <a:effectLst/>
                <a:latin typeface="+mn-lt"/>
                <a:ea typeface="+mn-ea"/>
                <a:cs typeface="+mn-cs"/>
              </a:rPr>
              <a:t>发表论文两篇，一篇视觉导航方法研究综述，一篇新型视觉导航方法。</a:t>
            </a:r>
          </a:p>
          <a:p>
            <a:endParaRPr lang="zh-CN" altLang="en-US" dirty="0"/>
          </a:p>
        </p:txBody>
      </p:sp>
      <p:sp>
        <p:nvSpPr>
          <p:cNvPr id="4" name="灯片编号占位符 3"/>
          <p:cNvSpPr>
            <a:spLocks noGrp="1"/>
          </p:cNvSpPr>
          <p:nvPr>
            <p:ph type="sldNum" sz="quarter" idx="10"/>
          </p:nvPr>
        </p:nvSpPr>
        <p:spPr/>
        <p:txBody>
          <a:bodyPr/>
          <a:lstStyle/>
          <a:p>
            <a:fld id="{40699DE5-FA88-4DA1-A685-7773E6232806}" type="slidenum">
              <a:rPr lang="zh-CN" altLang="en-US" smtClean="0"/>
              <a:t>18</a:t>
            </a:fld>
            <a:endParaRPr lang="zh-CN" altLang="en-US"/>
          </a:p>
        </p:txBody>
      </p:sp>
    </p:spTree>
    <p:extLst>
      <p:ext uri="{BB962C8B-B14F-4D97-AF65-F5344CB8AC3E}">
        <p14:creationId xmlns:p14="http://schemas.microsoft.com/office/powerpoint/2010/main" val="39072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五、研究进度安排（包括论文撰写）：</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时间节点</a:t>
            </a:r>
          </a:p>
          <a:p>
            <a:r>
              <a:rPr lang="zh-CN" altLang="zh-CN" sz="1200" kern="1200" dirty="0" smtClean="0">
                <a:solidFill>
                  <a:schemeClr val="tx1"/>
                </a:solidFill>
                <a:effectLst/>
                <a:latin typeface="+mn-lt"/>
                <a:ea typeface="+mn-ea"/>
                <a:cs typeface="+mn-cs"/>
              </a:rPr>
              <a:t>进度安排</a:t>
            </a:r>
          </a:p>
          <a:p>
            <a:r>
              <a:rPr lang="en-US" altLang="zh-CN" sz="1200" kern="1200" dirty="0" smtClean="0">
                <a:solidFill>
                  <a:schemeClr val="tx1"/>
                </a:solidFill>
                <a:effectLst/>
                <a:latin typeface="+mn-lt"/>
                <a:ea typeface="+mn-ea"/>
                <a:cs typeface="+mn-cs"/>
              </a:rPr>
              <a:t>2018.12</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完成视觉导航</a:t>
            </a:r>
          </a:p>
          <a:p>
            <a:r>
              <a:rPr lang="en-US" altLang="zh-CN" sz="1200" kern="1200" dirty="0" smtClean="0">
                <a:solidFill>
                  <a:schemeClr val="tx1"/>
                </a:solidFill>
                <a:effectLst/>
                <a:latin typeface="+mn-lt"/>
                <a:ea typeface="+mn-ea"/>
                <a:cs typeface="+mn-cs"/>
              </a:rPr>
              <a:t>2019.02</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完成与</a:t>
            </a:r>
            <a:r>
              <a:rPr lang="en-US" altLang="zh-CN" sz="1200" kern="1200" dirty="0" smtClean="0">
                <a:solidFill>
                  <a:schemeClr val="tx1"/>
                </a:solidFill>
                <a:effectLst/>
                <a:latin typeface="+mn-lt"/>
                <a:ea typeface="+mn-ea"/>
                <a:cs typeface="+mn-cs"/>
              </a:rPr>
              <a:t>GNSS</a:t>
            </a:r>
            <a:r>
              <a:rPr lang="zh-CN" altLang="zh-CN" sz="1200" kern="1200" dirty="0" smtClean="0">
                <a:solidFill>
                  <a:schemeClr val="tx1"/>
                </a:solidFill>
                <a:effectLst/>
                <a:latin typeface="+mn-lt"/>
                <a:ea typeface="+mn-ea"/>
                <a:cs typeface="+mn-cs"/>
              </a:rPr>
              <a:t>导航融合</a:t>
            </a:r>
          </a:p>
          <a:p>
            <a:r>
              <a:rPr lang="en-US" altLang="zh-CN" sz="1200" kern="1200" dirty="0" smtClean="0">
                <a:solidFill>
                  <a:schemeClr val="tx1"/>
                </a:solidFill>
                <a:effectLst/>
                <a:latin typeface="+mn-lt"/>
                <a:ea typeface="+mn-ea"/>
                <a:cs typeface="+mn-cs"/>
              </a:rPr>
              <a:t>2019.04</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田间试验</a:t>
            </a:r>
          </a:p>
          <a:p>
            <a:r>
              <a:rPr lang="en-US" altLang="zh-CN" sz="1200" kern="1200" dirty="0" smtClean="0">
                <a:solidFill>
                  <a:schemeClr val="tx1"/>
                </a:solidFill>
                <a:effectLst/>
                <a:latin typeface="+mn-lt"/>
                <a:ea typeface="+mn-ea"/>
                <a:cs typeface="+mn-cs"/>
              </a:rPr>
              <a:t>2019.06</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实验处理及论文撰写</a:t>
            </a:r>
          </a:p>
          <a:p>
            <a:r>
              <a:rPr lang="zh-CN" altLang="zh-CN" sz="1200" b="1" kern="1200" dirty="0" smtClean="0">
                <a:solidFill>
                  <a:schemeClr val="tx1"/>
                </a:solidFill>
                <a:effectLst/>
                <a:latin typeface="+mn-lt"/>
                <a:ea typeface="+mn-ea"/>
                <a:cs typeface="+mn-cs"/>
              </a:rPr>
              <a:t>六、预期结果：</a:t>
            </a:r>
          </a:p>
          <a:p>
            <a:r>
              <a:rPr lang="zh-CN" altLang="zh-CN" sz="1200" kern="1200" dirty="0" smtClean="0">
                <a:solidFill>
                  <a:schemeClr val="tx1"/>
                </a:solidFill>
                <a:effectLst/>
                <a:latin typeface="+mn-lt"/>
                <a:ea typeface="+mn-ea"/>
                <a:cs typeface="+mn-cs"/>
              </a:rPr>
              <a:t>发表论文两篇，一篇视觉导航方法研究综述，一篇新型视觉导航方法。</a:t>
            </a:r>
          </a:p>
          <a:p>
            <a:endParaRPr lang="zh-CN" altLang="en-US" dirty="0"/>
          </a:p>
        </p:txBody>
      </p:sp>
      <p:sp>
        <p:nvSpPr>
          <p:cNvPr id="4" name="灯片编号占位符 3"/>
          <p:cNvSpPr>
            <a:spLocks noGrp="1"/>
          </p:cNvSpPr>
          <p:nvPr>
            <p:ph type="sldNum" sz="quarter" idx="10"/>
          </p:nvPr>
        </p:nvSpPr>
        <p:spPr/>
        <p:txBody>
          <a:bodyPr/>
          <a:lstStyle/>
          <a:p>
            <a:fld id="{40699DE5-FA88-4DA1-A685-7773E6232806}" type="slidenum">
              <a:rPr lang="zh-CN" altLang="en-US" smtClean="0"/>
              <a:t>19</a:t>
            </a:fld>
            <a:endParaRPr lang="zh-CN" altLang="en-US"/>
          </a:p>
        </p:txBody>
      </p:sp>
    </p:spTree>
    <p:extLst>
      <p:ext uri="{BB962C8B-B14F-4D97-AF65-F5344CB8AC3E}">
        <p14:creationId xmlns:p14="http://schemas.microsoft.com/office/powerpoint/2010/main" val="2012317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22</a:t>
            </a:fld>
            <a:endParaRPr lang="zh-CN" altLang="en-US"/>
          </a:p>
        </p:txBody>
      </p:sp>
    </p:spTree>
    <p:extLst>
      <p:ext uri="{BB962C8B-B14F-4D97-AF65-F5344CB8AC3E}">
        <p14:creationId xmlns:p14="http://schemas.microsoft.com/office/powerpoint/2010/main" val="105640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7BF2FF-AB26-42B1-B18B-19F5B70C603D}" type="slidenum">
              <a:rPr lang="zh-CN" altLang="en-US" smtClean="0"/>
              <a:t>2</a:t>
            </a:fld>
            <a:endParaRPr lang="zh-CN" altLang="en-US"/>
          </a:p>
        </p:txBody>
      </p:sp>
    </p:spTree>
    <p:extLst>
      <p:ext uri="{BB962C8B-B14F-4D97-AF65-F5344CB8AC3E}">
        <p14:creationId xmlns:p14="http://schemas.microsoft.com/office/powerpoint/2010/main" val="128664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3</a:t>
            </a:fld>
            <a:endParaRPr lang="zh-CN" altLang="en-US"/>
          </a:p>
        </p:txBody>
      </p:sp>
    </p:spTree>
    <p:extLst>
      <p:ext uri="{BB962C8B-B14F-4D97-AF65-F5344CB8AC3E}">
        <p14:creationId xmlns:p14="http://schemas.microsoft.com/office/powerpoint/2010/main" val="1672549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4</a:t>
            </a:fld>
            <a:endParaRPr lang="zh-CN" altLang="en-US"/>
          </a:p>
        </p:txBody>
      </p:sp>
    </p:spTree>
    <p:extLst>
      <p:ext uri="{BB962C8B-B14F-4D97-AF65-F5344CB8AC3E}">
        <p14:creationId xmlns:p14="http://schemas.microsoft.com/office/powerpoint/2010/main" val="389276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觉导航不稳定，</a:t>
            </a:r>
            <a:r>
              <a:rPr lang="en-US" altLang="zh-CN" dirty="0"/>
              <a:t>GPS</a:t>
            </a:r>
            <a:r>
              <a:rPr lang="zh-CN" altLang="en-US" dirty="0"/>
              <a:t>为主。</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5</a:t>
            </a:fld>
            <a:endParaRPr lang="zh-CN" altLang="en-US"/>
          </a:p>
        </p:txBody>
      </p:sp>
    </p:spTree>
    <p:extLst>
      <p:ext uri="{BB962C8B-B14F-4D97-AF65-F5344CB8AC3E}">
        <p14:creationId xmlns:p14="http://schemas.microsoft.com/office/powerpoint/2010/main" val="157309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觉导航不稳定，</a:t>
            </a:r>
            <a:r>
              <a:rPr lang="en-US" altLang="zh-CN" dirty="0"/>
              <a:t>GPS</a:t>
            </a:r>
            <a:r>
              <a:rPr lang="zh-CN" altLang="en-US" dirty="0"/>
              <a:t>为主。</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8</a:t>
            </a:fld>
            <a:endParaRPr lang="zh-CN" altLang="en-US"/>
          </a:p>
        </p:txBody>
      </p:sp>
    </p:spTree>
    <p:extLst>
      <p:ext uri="{BB962C8B-B14F-4D97-AF65-F5344CB8AC3E}">
        <p14:creationId xmlns:p14="http://schemas.microsoft.com/office/powerpoint/2010/main" val="331215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t>9</a:t>
            </a:fld>
            <a:endParaRPr lang="zh-CN" altLang="en-US"/>
          </a:p>
        </p:txBody>
      </p:sp>
    </p:spTree>
    <p:extLst>
      <p:ext uri="{BB962C8B-B14F-4D97-AF65-F5344CB8AC3E}">
        <p14:creationId xmlns:p14="http://schemas.microsoft.com/office/powerpoint/2010/main" val="2130858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研究视觉导航主要包括获取图像，导航线检测，导航参数的转换，执行机构的控制，视觉导航四个部分内容，其关键在于导航线检测。常规导航线检测一般包括以下步骤：</a:t>
            </a:r>
          </a:p>
          <a:p>
            <a:r>
              <a:rPr lang="zh-CN" altLang="en-US" dirty="0" smtClean="0"/>
              <a:t>图像预处理</a:t>
            </a:r>
            <a:r>
              <a:rPr lang="en-US" altLang="zh-CN" dirty="0" smtClean="0"/>
              <a:t>: </a:t>
            </a:r>
            <a:r>
              <a:rPr lang="zh-CN" altLang="en-US" dirty="0" smtClean="0"/>
              <a:t>如畸变矫正、合适感兴趣区域（</a:t>
            </a:r>
            <a:r>
              <a:rPr lang="en-US" altLang="zh-CN" dirty="0" smtClean="0"/>
              <a:t>Region of </a:t>
            </a:r>
            <a:r>
              <a:rPr lang="en-US" altLang="zh-CN" dirty="0" err="1" smtClean="0"/>
              <a:t>Interest,ROI</a:t>
            </a:r>
            <a:r>
              <a:rPr lang="zh-CN" altLang="en-US" dirty="0" smtClean="0"/>
              <a:t>）选取畸变矫正一般是消除相机镜头产生的畸变，有时需要将图像变换成俯视图时也需要进行类似校正。合适的</a:t>
            </a:r>
            <a:r>
              <a:rPr lang="en-US" altLang="zh-CN" dirty="0" smtClean="0"/>
              <a:t>ROI</a:t>
            </a:r>
            <a:r>
              <a:rPr lang="zh-CN" altLang="en-US" dirty="0" smtClean="0"/>
              <a:t>选取一方面可以减少需要处理的数据，提高处理速度，另一方面适当选取多个</a:t>
            </a:r>
            <a:r>
              <a:rPr lang="en-US" altLang="zh-CN" dirty="0" smtClean="0"/>
              <a:t>ROI</a:t>
            </a:r>
            <a:r>
              <a:rPr lang="zh-CN" altLang="en-US" dirty="0" smtClean="0"/>
              <a:t>也可以提高导航线提取的鲁棒性。</a:t>
            </a:r>
          </a:p>
          <a:p>
            <a:r>
              <a:rPr lang="zh-CN" altLang="en-US" dirty="0" smtClean="0"/>
              <a:t>颜色特征选取</a:t>
            </a:r>
            <a:r>
              <a:rPr lang="en-US" altLang="zh-CN" dirty="0" smtClean="0"/>
              <a:t>: </a:t>
            </a:r>
            <a:r>
              <a:rPr lang="zh-CN" altLang="en-US" dirty="0" smtClean="0"/>
              <a:t>例如过绿特征提取，</a:t>
            </a:r>
            <a:r>
              <a:rPr lang="en-US" altLang="zh-CN" dirty="0" smtClean="0"/>
              <a:t>HIS, HSV, </a:t>
            </a:r>
            <a:r>
              <a:rPr lang="en-US" altLang="zh-CN" dirty="0" err="1" smtClean="0"/>
              <a:t>YCrCg</a:t>
            </a:r>
            <a:r>
              <a:rPr lang="en-US" altLang="zh-CN" dirty="0" smtClean="0"/>
              <a:t>, </a:t>
            </a:r>
            <a:r>
              <a:rPr lang="zh-CN" altLang="en-US" dirty="0" smtClean="0"/>
              <a:t>暗原色法等方法，针对不同生长时期的不同作物类型，可以选择合适的颜色空间。</a:t>
            </a:r>
          </a:p>
          <a:p>
            <a:r>
              <a:rPr lang="zh-CN" altLang="en-US" dirty="0" smtClean="0"/>
              <a:t>背景分割</a:t>
            </a:r>
            <a:r>
              <a:rPr lang="en-US" altLang="zh-CN" dirty="0" smtClean="0"/>
              <a:t>: </a:t>
            </a:r>
            <a:r>
              <a:rPr lang="zh-CN" altLang="en-US" dirty="0" smtClean="0"/>
              <a:t>一般选用</a:t>
            </a:r>
            <a:r>
              <a:rPr lang="en-US" altLang="zh-CN" dirty="0" smtClean="0"/>
              <a:t>OSTU</a:t>
            </a:r>
            <a:r>
              <a:rPr lang="zh-CN" altLang="en-US" dirty="0" smtClean="0"/>
              <a:t>最大类间方差法选取阈值值进行分割，少数使用聚类方法进行分割。</a:t>
            </a:r>
          </a:p>
          <a:p>
            <a:r>
              <a:rPr lang="zh-CN" altLang="en-US" dirty="0" smtClean="0"/>
              <a:t>定位点选取、直线拟合</a:t>
            </a:r>
            <a:r>
              <a:rPr lang="en-US" altLang="zh-CN" dirty="0" smtClean="0"/>
              <a:t>: </a:t>
            </a:r>
            <a:r>
              <a:rPr lang="zh-CN" altLang="en-US" dirty="0" smtClean="0"/>
              <a:t>对于分割后的图像一般选用垂直投影的方法遍历行或多行图像中作物行的中点，再用如霍夫变换，最小二乘法以及基于二者的改良方案对作物行进行拟合。一些新型方法利用纹理特征、动态规划、粒子群算法等非常规方法等跳过定位点选取步骤直接得导航线参数。</a:t>
            </a:r>
          </a:p>
          <a:p>
            <a:r>
              <a:rPr lang="zh-CN" altLang="en-US" dirty="0" smtClean="0"/>
              <a:t>逆投影变换得到实际参数。</a:t>
            </a:r>
          </a:p>
        </p:txBody>
      </p:sp>
      <p:sp>
        <p:nvSpPr>
          <p:cNvPr id="4" name="灯片编号占位符 3"/>
          <p:cNvSpPr>
            <a:spLocks noGrp="1"/>
          </p:cNvSpPr>
          <p:nvPr>
            <p:ph type="sldNum" sz="quarter" idx="10"/>
          </p:nvPr>
        </p:nvSpPr>
        <p:spPr/>
        <p:txBody>
          <a:bodyPr/>
          <a:lstStyle/>
          <a:p>
            <a:fld id="{40699DE5-FA88-4DA1-A685-7773E6232806}" type="slidenum">
              <a:rPr lang="zh-CN" altLang="en-US" smtClean="0"/>
              <a:t>12</a:t>
            </a:fld>
            <a:endParaRPr lang="zh-CN" altLang="en-US"/>
          </a:p>
        </p:txBody>
      </p:sp>
    </p:spTree>
    <p:extLst>
      <p:ext uri="{BB962C8B-B14F-4D97-AF65-F5344CB8AC3E}">
        <p14:creationId xmlns:p14="http://schemas.microsoft.com/office/powerpoint/2010/main" val="238591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用惯导定位系统作为公共参考系统，其输出一方面直接给主滤波器，另一方面给子滤波器作为公共状态变量值。各子滤波器单独工作，进行时间更新和量测更新，输出各子滤波器的局部估计，接着各子滤波器的局部估计值</a:t>
            </a:r>
            <a:r>
              <a:rPr lang="en-US" altLang="zh-CN" dirty="0" smtClean="0"/>
              <a:t>Xi(</a:t>
            </a:r>
            <a:r>
              <a:rPr lang="zh-CN" altLang="en-US" dirty="0" smtClean="0"/>
              <a:t>公共状态</a:t>
            </a:r>
            <a:r>
              <a:rPr lang="en-US" altLang="zh-CN" dirty="0" smtClean="0"/>
              <a:t>) </a:t>
            </a:r>
            <a:r>
              <a:rPr lang="zh-CN" altLang="en-US" dirty="0" smtClean="0"/>
              <a:t>及其协方差阵</a:t>
            </a:r>
            <a:r>
              <a:rPr lang="en-US" altLang="zh-CN" dirty="0" smtClean="0"/>
              <a:t>Pi</a:t>
            </a:r>
            <a:r>
              <a:rPr lang="zh-CN" altLang="en-US" dirty="0" smtClean="0"/>
              <a:t>送入主滤波器，和主滤波器的估计值一起按一定融合规则进行融合，从而得到全局估计</a:t>
            </a:r>
            <a:r>
              <a:rPr lang="en-US" altLang="zh-CN" dirty="0" smtClean="0"/>
              <a:t>X </a:t>
            </a:r>
            <a:r>
              <a:rPr lang="zh-CN" altLang="en-US" dirty="0" smtClean="0"/>
              <a:t>和相应的协方差阵</a:t>
            </a:r>
            <a:r>
              <a:rPr lang="en-US" altLang="zh-CN" dirty="0" smtClean="0"/>
              <a:t>P</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40699DE5-FA88-4DA1-A685-7773E6232806}" type="slidenum">
              <a:rPr lang="zh-CN" altLang="en-US" smtClean="0"/>
              <a:t>13</a:t>
            </a:fld>
            <a:endParaRPr lang="zh-CN" altLang="en-US"/>
          </a:p>
        </p:txBody>
      </p:sp>
    </p:spTree>
    <p:extLst>
      <p:ext uri="{BB962C8B-B14F-4D97-AF65-F5344CB8AC3E}">
        <p14:creationId xmlns:p14="http://schemas.microsoft.com/office/powerpoint/2010/main" val="9336470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812034"/>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C20F3349-05B1-4B14-9745-94C87E3708EC}" type="datetime1">
              <a:rPr lang="zh-CN" altLang="en-US" smtClean="0"/>
              <a:t>2018/10/26</a:t>
            </a:fld>
            <a:endParaRPr lang="zh-CN" altLang="en-US"/>
          </a:p>
        </p:txBody>
      </p:sp>
      <p:cxnSp>
        <p:nvCxnSpPr>
          <p:cNvPr id="8" name="直接连接符 7">
            <a:extLst>
              <a:ext uri="{FF2B5EF4-FFF2-40B4-BE49-F238E27FC236}">
                <a16:creationId xmlns:a16="http://schemas.microsoft.com/office/drawing/2014/main" id="{9E6F8D87-AE9F-4B0E-81C7-A9EEF6677101}"/>
              </a:ext>
            </a:extLst>
          </p:cNvPr>
          <p:cNvCxnSpPr>
            <a:cxnSpLocks/>
          </p:cNvCxnSpPr>
          <p:nvPr userDrawn="1"/>
        </p:nvCxnSpPr>
        <p:spPr>
          <a:xfrm>
            <a:off x="838200" y="6356350"/>
            <a:ext cx="10515600"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22F054E1-AC2B-4B87-A808-2B05F30F1B3D}"/>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4592" b="97449" l="2532" r="97468">
                        <a14:foregroundMark x1="49367" y1="7653" x2="49367" y2="7653"/>
                        <a14:foregroundMark x1="58861" y1="11735" x2="58861" y2="11735"/>
                        <a14:foregroundMark x1="67722" y1="15306" x2="67722" y2="15306"/>
                        <a14:foregroundMark x1="58228" y1="17347" x2="58228" y2="17347"/>
                        <a14:foregroundMark x1="49367" y1="13776" x2="49367" y2="13776"/>
                        <a14:foregroundMark x1="40506" y1="11224" x2="40506" y2="11224"/>
                        <a14:foregroundMark x1="31646" y1="15306" x2="31646" y2="15306"/>
                        <a14:foregroundMark x1="41139" y1="16837" x2="41139" y2="16837"/>
                        <a14:foregroundMark x1="40506" y1="23980" x2="40506" y2="23980"/>
                        <a14:foregroundMark x1="31646" y1="21429" x2="31646" y2="21429"/>
                        <a14:foregroundMark x1="31013" y1="28061" x2="31013" y2="28061"/>
                        <a14:foregroundMark x1="40506" y1="30612" x2="40506" y2="30612"/>
                        <a14:foregroundMark x1="32911" y1="34694" x2="32911" y2="34694"/>
                        <a14:foregroundMark x1="32911" y1="41837" x2="32911" y2="41837"/>
                        <a14:foregroundMark x1="23418" y1="38776" x2="23418" y2="38776"/>
                        <a14:foregroundMark x1="22785" y1="32653" x2="22785" y2="32653"/>
                        <a14:foregroundMark x1="23418" y1="25000" x2="23418" y2="25000"/>
                        <a14:foregroundMark x1="22152" y1="45408" x2="22152" y2="45408"/>
                        <a14:foregroundMark x1="31013" y1="47959" x2="31013" y2="47959"/>
                        <a14:foregroundMark x1="25949" y1="80612" x2="25949" y2="80612"/>
                        <a14:foregroundMark x1="43038" y1="79592" x2="43038" y2="79592"/>
                        <a14:foregroundMark x1="70886" y1="82653" x2="70886" y2="82653"/>
                        <a14:foregroundMark x1="90506" y1="84184" x2="90506" y2="84184"/>
                        <a14:foregroundMark x1="67089" y1="50000" x2="67089" y2="50000"/>
                        <a14:foregroundMark x1="68354" y1="41837" x2="68354" y2="41837"/>
                        <a14:foregroundMark x1="75949" y1="45408" x2="75949" y2="45408"/>
                        <a14:foregroundMark x1="76582" y1="39286" x2="76582" y2="39286"/>
                        <a14:foregroundMark x1="76582" y1="33163" x2="76582" y2="33163"/>
                        <a14:foregroundMark x1="76582" y1="25510" x2="76582" y2="25510"/>
                        <a14:foregroundMark x1="67089" y1="27551" x2="67089" y2="27551"/>
                        <a14:foregroundMark x1="67089" y1="34694" x2="67089" y2="34694"/>
                        <a14:foregroundMark x1="59494" y1="30612" x2="59494" y2="30612"/>
                        <a14:foregroundMark x1="48734" y1="27041" x2="48734" y2="27041"/>
                        <a14:foregroundMark x1="50633" y1="19388" x2="50633" y2="19388"/>
                        <a14:foregroundMark x1="58228" y1="23980" x2="58228" y2="23980"/>
                        <a14:foregroundMark x1="68354" y1="21429" x2="68354" y2="21429"/>
                        <a14:backgroundMark x1="48734" y1="8673" x2="48734" y2="8673"/>
                        <a14:backgroundMark x1="50000" y1="9184" x2="50000" y2="9184"/>
                        <a14:backgroundMark x1="50000" y1="8163" x2="50000" y2="8163"/>
                        <a14:backgroundMark x1="48734" y1="15306" x2="48734" y2="15306"/>
                        <a14:backgroundMark x1="50000" y1="15306" x2="50000" y2="15306"/>
                        <a14:backgroundMark x1="60127" y1="13265" x2="60127" y2="13265"/>
                        <a14:backgroundMark x1="58228" y1="13776" x2="58228" y2="13776"/>
                        <a14:backgroundMark x1="58861" y1="13265" x2="58861" y2="13265"/>
                        <a14:backgroundMark x1="59494" y1="13265" x2="59494" y2="13265"/>
                        <a14:backgroundMark x1="60759" y1="12245" x2="60759" y2="12245"/>
                        <a14:backgroundMark x1="46835" y1="29082" x2="46835" y2="29082"/>
                        <a14:backgroundMark x1="47468" y1="28061" x2="47468" y2="28061"/>
                        <a14:backgroundMark x1="48101" y1="29082" x2="48101" y2="29082"/>
                        <a14:backgroundMark x1="48101" y1="28571" x2="48101" y2="28571"/>
                        <a14:backgroundMark x1="48734" y1="28571" x2="48734" y2="28571"/>
                        <a14:backgroundMark x1="68987" y1="23469" x2="68987" y2="23469"/>
                        <a14:backgroundMark x1="69620" y1="22959" x2="69620" y2="22959"/>
                        <a14:backgroundMark x1="75316" y1="34694" x2="75316" y2="34694"/>
                        <a14:backgroundMark x1="76582" y1="34184" x2="76582" y2="34184"/>
                        <a14:backgroundMark x1="77215" y1="34184" x2="77215" y2="34184"/>
                        <a14:backgroundMark x1="77848" y1="34184" x2="77848" y2="34184"/>
                        <a14:backgroundMark x1="67089" y1="52041" x2="67089" y2="52041"/>
                        <a14:backgroundMark x1="68354" y1="52041" x2="68354" y2="52041"/>
                        <a14:backgroundMark x1="68987" y1="51531" x2="68987" y2="51531"/>
                        <a14:backgroundMark x1="67089" y1="51531" x2="67089" y2="51531"/>
                        <a14:backgroundMark x1="68354" y1="51531" x2="68354" y2="51531"/>
                        <a14:backgroundMark x1="31013" y1="22449" x2="31013" y2="22449"/>
                        <a14:backgroundMark x1="32911" y1="23469" x2="32911" y2="23469"/>
                        <a14:backgroundMark x1="39241" y1="26020" x2="39241" y2="26020"/>
                        <a14:backgroundMark x1="39241" y1="25000" x2="39241" y2="25000"/>
                      </a14:backgroundRemoval>
                    </a14:imgEffect>
                  </a14:imgLayer>
                </a14:imgProps>
              </a:ext>
              <a:ext uri="{28A0092B-C50C-407E-A947-70E740481C1C}">
                <a14:useLocalDpi xmlns:a14="http://schemas.microsoft.com/office/drawing/2010/main" val="0"/>
              </a:ext>
            </a:extLst>
          </a:blip>
          <a:stretch>
            <a:fillRect/>
          </a:stretch>
        </p:blipFill>
        <p:spPr>
          <a:xfrm>
            <a:off x="0" y="6065819"/>
            <a:ext cx="637309" cy="790587"/>
          </a:xfrm>
          <a:prstGeom prst="rect">
            <a:avLst/>
          </a:prstGeom>
        </p:spPr>
      </p:pic>
      <p:sp>
        <p:nvSpPr>
          <p:cNvPr id="7" name="页脚占位符 2"/>
          <p:cNvSpPr>
            <a:spLocks noGrp="1"/>
          </p:cNvSpPr>
          <p:nvPr>
            <p:ph type="ftr" sz="quarter" idx="11"/>
          </p:nvPr>
        </p:nvSpPr>
        <p:spPr>
          <a:xfrm>
            <a:off x="4038600" y="6356350"/>
            <a:ext cx="4114800" cy="365125"/>
          </a:xfrm>
          <a:prstGeom prst="rect">
            <a:avLst/>
          </a:prstGeom>
        </p:spPr>
        <p:txBody>
          <a:bodyPr/>
          <a:lstStyle/>
          <a:p>
            <a:pPr algn="ctr"/>
            <a:r>
              <a:rPr lang="zh-CN" altLang="en-US" dirty="0" smtClean="0"/>
              <a:t>浙江大学硕士开题报告</a:t>
            </a:r>
            <a:endParaRPr lang="zh-CN" altLang="en-US" dirty="0"/>
          </a:p>
        </p:txBody>
      </p:sp>
      <p:pic>
        <p:nvPicPr>
          <p:cNvPr id="9" name="图片 8"/>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0" b="99916" l="8059" r="96285">
                        <a14:foregroundMark x1="29095" y1="27722" x2="29095" y2="27722"/>
                        <a14:foregroundMark x1="24228" y1="34673" x2="24228" y2="34673"/>
                        <a14:foregroundMark x1="26321" y1="38107" x2="26321" y2="38107"/>
                        <a14:foregroundMark x1="41549" y1="10134" x2="41549" y2="10134"/>
                        <a14:foregroundMark x1="41392" y1="14154" x2="41392" y2="14154"/>
                        <a14:foregroundMark x1="42334" y1="20352" x2="42334" y2="20352"/>
                        <a14:foregroundMark x1="41915" y1="26214" x2="41915" y2="26214"/>
                        <a14:foregroundMark x1="46415" y1="9715" x2="46415" y2="9715"/>
                        <a14:foregroundMark x1="46572" y1="13735" x2="46572" y2="13735"/>
                        <a14:foregroundMark x1="61224" y1="19012" x2="61224" y2="19012"/>
                        <a14:foregroundMark x1="61748" y1="25377" x2="61748" y2="25377"/>
                        <a14:foregroundMark x1="69440" y1="39782" x2="69440" y2="39782"/>
                        <a14:foregroundMark x1="68655" y1="32998" x2="68655" y2="32998"/>
                        <a14:foregroundMark x1="41811" y1="75377" x2="41811" y2="75377"/>
                        <a14:foregroundMark x1="46939" y1="78727" x2="46939" y2="78727"/>
                        <a14:foregroundMark x1="53323" y1="78308" x2="53323" y2="78308"/>
                        <a14:foregroundMark x1="57928" y1="73199" x2="57928" y2="73199"/>
                        <a14:foregroundMark x1="25798" y1="62647" x2="25798" y2="62647"/>
                        <a14:foregroundMark x1="27106" y1="67337" x2="27106" y2="67337"/>
                        <a14:foregroundMark x1="28571" y1="72613" x2="28571" y2="72613"/>
                        <a14:foregroundMark x1="32967" y1="79397" x2="32967" y2="79397"/>
                        <a14:foregroundMark x1="34537" y1="79983" x2="34537" y2="79983"/>
                        <a14:foregroundMark x1="37049" y1="82077" x2="37049" y2="82077"/>
                        <a14:foregroundMark x1="39142" y1="83836" x2="39142" y2="83836"/>
                        <a14:foregroundMark x1="42072" y1="86348" x2="42072" y2="86348"/>
                        <a14:foregroundMark x1="48823" y1="87186" x2="48823" y2="87186"/>
                        <a14:foregroundMark x1="54631" y1="89950" x2="54631" y2="89950"/>
                        <a14:foregroundMark x1="56201" y1="85930" x2="56201" y2="85930"/>
                        <a14:foregroundMark x1="59236" y1="87856" x2="59236" y2="87856"/>
                        <a14:foregroundMark x1="61748" y1="84003" x2="61748" y2="84003"/>
                        <a14:foregroundMark x1="65358" y1="81240" x2="65358" y2="81240"/>
                        <a14:foregroundMark x1="69440" y1="76214" x2="69440" y2="76214"/>
                        <a14:foregroundMark x1="69545" y1="72194" x2="69545" y2="72194"/>
                        <a14:foregroundMark x1="71167" y1="67755" x2="71167" y2="67755"/>
                        <a14:foregroundMark x1="74307" y1="62898" x2="74307" y2="62898"/>
                      </a14:backgroundRemoval>
                    </a14:imgEffect>
                  </a14:imgLayer>
                </a14:imgProps>
              </a:ext>
              <a:ext uri="{28A0092B-C50C-407E-A947-70E740481C1C}">
                <a14:useLocalDpi xmlns:a14="http://schemas.microsoft.com/office/drawing/2010/main" val="0"/>
              </a:ext>
            </a:extLst>
          </a:blip>
          <a:stretch>
            <a:fillRect/>
          </a:stretch>
        </p:blipFill>
        <p:spPr>
          <a:xfrm>
            <a:off x="11236945" y="6102766"/>
            <a:ext cx="1090054" cy="681070"/>
          </a:xfrm>
          <a:prstGeom prst="rect">
            <a:avLst/>
          </a:prstGeom>
        </p:spPr>
      </p:pic>
    </p:spTree>
    <p:extLst>
      <p:ext uri="{BB962C8B-B14F-4D97-AF65-F5344CB8AC3E}">
        <p14:creationId xmlns:p14="http://schemas.microsoft.com/office/powerpoint/2010/main" val="8413910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746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algn="ctr"/>
            <a:r>
              <a:rPr lang="zh-CN" altLang="en-US" dirty="0" smtClean="0"/>
              <a:t>浙江大学硕士开题报告</a:t>
            </a:r>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lgn="r">
              <a:defRPr/>
            </a:lvl1pPr>
          </a:lstStyle>
          <a:p>
            <a:fld id="{C13D6D23-8EA6-445F-B959-20BE0C287158}" type="slidenum">
              <a:rPr lang="zh-CN" altLang="en-US" smtClean="0"/>
              <a:pPr/>
              <a:t>‹#›</a:t>
            </a:fld>
            <a:endParaRPr lang="zh-CN" altLang="en-US" dirty="0"/>
          </a:p>
        </p:txBody>
      </p:sp>
      <p:cxnSp>
        <p:nvCxnSpPr>
          <p:cNvPr id="6" name="直接连接符 5">
            <a:extLst>
              <a:ext uri="{FF2B5EF4-FFF2-40B4-BE49-F238E27FC236}">
                <a16:creationId xmlns:a16="http://schemas.microsoft.com/office/drawing/2014/main" id="{E7BF50E5-89F1-4A40-A6BE-80172A84455D}"/>
              </a:ext>
            </a:extLst>
          </p:cNvPr>
          <p:cNvCxnSpPr>
            <a:cxnSpLocks/>
          </p:cNvCxnSpPr>
          <p:nvPr userDrawn="1"/>
        </p:nvCxnSpPr>
        <p:spPr>
          <a:xfrm>
            <a:off x="838200" y="6356350"/>
            <a:ext cx="10515600"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E2A61FD1-B59A-4975-B0E3-0F856338F48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4592" b="97449" l="2532" r="97468">
                        <a14:foregroundMark x1="49367" y1="7653" x2="49367" y2="7653"/>
                        <a14:foregroundMark x1="58861" y1="11735" x2="58861" y2="11735"/>
                        <a14:foregroundMark x1="67722" y1="15306" x2="67722" y2="15306"/>
                        <a14:foregroundMark x1="58228" y1="17347" x2="58228" y2="17347"/>
                        <a14:foregroundMark x1="49367" y1="13776" x2="49367" y2="13776"/>
                        <a14:foregroundMark x1="40506" y1="11224" x2="40506" y2="11224"/>
                        <a14:foregroundMark x1="31646" y1="15306" x2="31646" y2="15306"/>
                        <a14:foregroundMark x1="41139" y1="16837" x2="41139" y2="16837"/>
                        <a14:foregroundMark x1="40506" y1="23980" x2="40506" y2="23980"/>
                        <a14:foregroundMark x1="31646" y1="21429" x2="31646" y2="21429"/>
                        <a14:foregroundMark x1="31013" y1="28061" x2="31013" y2="28061"/>
                        <a14:foregroundMark x1="40506" y1="30612" x2="40506" y2="30612"/>
                        <a14:foregroundMark x1="32911" y1="34694" x2="32911" y2="34694"/>
                        <a14:foregroundMark x1="32911" y1="41837" x2="32911" y2="41837"/>
                        <a14:foregroundMark x1="23418" y1="38776" x2="23418" y2="38776"/>
                        <a14:foregroundMark x1="22785" y1="32653" x2="22785" y2="32653"/>
                        <a14:foregroundMark x1="23418" y1="25000" x2="23418" y2="25000"/>
                        <a14:foregroundMark x1="22152" y1="45408" x2="22152" y2="45408"/>
                        <a14:foregroundMark x1="31013" y1="47959" x2="31013" y2="47959"/>
                        <a14:foregroundMark x1="25949" y1="80612" x2="25949" y2="80612"/>
                        <a14:foregroundMark x1="43038" y1="79592" x2="43038" y2="79592"/>
                        <a14:foregroundMark x1="70886" y1="82653" x2="70886" y2="82653"/>
                        <a14:foregroundMark x1="90506" y1="84184" x2="90506" y2="84184"/>
                        <a14:foregroundMark x1="67089" y1="50000" x2="67089" y2="50000"/>
                        <a14:foregroundMark x1="68354" y1="41837" x2="68354" y2="41837"/>
                        <a14:foregroundMark x1="75949" y1="45408" x2="75949" y2="45408"/>
                        <a14:foregroundMark x1="76582" y1="39286" x2="76582" y2="39286"/>
                        <a14:foregroundMark x1="76582" y1="33163" x2="76582" y2="33163"/>
                        <a14:foregroundMark x1="76582" y1="25510" x2="76582" y2="25510"/>
                        <a14:foregroundMark x1="67089" y1="27551" x2="67089" y2="27551"/>
                        <a14:foregroundMark x1="67089" y1="34694" x2="67089" y2="34694"/>
                        <a14:foregroundMark x1="59494" y1="30612" x2="59494" y2="30612"/>
                        <a14:foregroundMark x1="48734" y1="27041" x2="48734" y2="27041"/>
                        <a14:foregroundMark x1="50633" y1="19388" x2="50633" y2="19388"/>
                        <a14:foregroundMark x1="58228" y1="23980" x2="58228" y2="23980"/>
                        <a14:foregroundMark x1="68354" y1="21429" x2="68354" y2="21429"/>
                        <a14:backgroundMark x1="48734" y1="8673" x2="48734" y2="8673"/>
                        <a14:backgroundMark x1="50000" y1="9184" x2="50000" y2="9184"/>
                        <a14:backgroundMark x1="50000" y1="8163" x2="50000" y2="8163"/>
                        <a14:backgroundMark x1="48734" y1="15306" x2="48734" y2="15306"/>
                        <a14:backgroundMark x1="50000" y1="15306" x2="50000" y2="15306"/>
                        <a14:backgroundMark x1="60127" y1="13265" x2="60127" y2="13265"/>
                        <a14:backgroundMark x1="58228" y1="13776" x2="58228" y2="13776"/>
                        <a14:backgroundMark x1="58861" y1="13265" x2="58861" y2="13265"/>
                        <a14:backgroundMark x1="59494" y1="13265" x2="59494" y2="13265"/>
                        <a14:backgroundMark x1="60759" y1="12245" x2="60759" y2="12245"/>
                        <a14:backgroundMark x1="46835" y1="29082" x2="46835" y2="29082"/>
                        <a14:backgroundMark x1="47468" y1="28061" x2="47468" y2="28061"/>
                        <a14:backgroundMark x1="48101" y1="29082" x2="48101" y2="29082"/>
                        <a14:backgroundMark x1="48101" y1="28571" x2="48101" y2="28571"/>
                        <a14:backgroundMark x1="48734" y1="28571" x2="48734" y2="28571"/>
                        <a14:backgroundMark x1="68987" y1="23469" x2="68987" y2="23469"/>
                        <a14:backgroundMark x1="69620" y1="22959" x2="69620" y2="22959"/>
                        <a14:backgroundMark x1="75316" y1="34694" x2="75316" y2="34694"/>
                        <a14:backgroundMark x1="76582" y1="34184" x2="76582" y2="34184"/>
                        <a14:backgroundMark x1="77215" y1="34184" x2="77215" y2="34184"/>
                        <a14:backgroundMark x1="77848" y1="34184" x2="77848" y2="34184"/>
                        <a14:backgroundMark x1="67089" y1="52041" x2="67089" y2="52041"/>
                        <a14:backgroundMark x1="68354" y1="52041" x2="68354" y2="52041"/>
                        <a14:backgroundMark x1="68987" y1="51531" x2="68987" y2="51531"/>
                        <a14:backgroundMark x1="67089" y1="51531" x2="67089" y2="51531"/>
                        <a14:backgroundMark x1="68354" y1="51531" x2="68354" y2="51531"/>
                        <a14:backgroundMark x1="31013" y1="22449" x2="31013" y2="22449"/>
                        <a14:backgroundMark x1="32911" y1="23469" x2="32911" y2="23469"/>
                        <a14:backgroundMark x1="39241" y1="26020" x2="39241" y2="26020"/>
                        <a14:backgroundMark x1="39241" y1="25000" x2="39241" y2="25000"/>
                      </a14:backgroundRemoval>
                    </a14:imgEffect>
                  </a14:imgLayer>
                </a14:imgProps>
              </a:ext>
              <a:ext uri="{28A0092B-C50C-407E-A947-70E740481C1C}">
                <a14:useLocalDpi xmlns:a14="http://schemas.microsoft.com/office/drawing/2010/main" val="0"/>
              </a:ext>
            </a:extLst>
          </a:blip>
          <a:stretch>
            <a:fillRect/>
          </a:stretch>
        </p:blipFill>
        <p:spPr>
          <a:xfrm>
            <a:off x="0" y="6065819"/>
            <a:ext cx="637309" cy="790587"/>
          </a:xfrm>
          <a:prstGeom prst="rect">
            <a:avLst/>
          </a:prstGeom>
        </p:spPr>
      </p:pic>
      <p:cxnSp>
        <p:nvCxnSpPr>
          <p:cNvPr id="7" name="直接连接符 6">
            <a:extLst>
              <a:ext uri="{FF2B5EF4-FFF2-40B4-BE49-F238E27FC236}">
                <a16:creationId xmlns:a16="http://schemas.microsoft.com/office/drawing/2014/main" id="{9E6F8D87-AE9F-4B0E-81C7-A9EEF6677101}"/>
              </a:ext>
            </a:extLst>
          </p:cNvPr>
          <p:cNvCxnSpPr>
            <a:cxnSpLocks/>
          </p:cNvCxnSpPr>
          <p:nvPr userDrawn="1"/>
        </p:nvCxnSpPr>
        <p:spPr>
          <a:xfrm>
            <a:off x="838200" y="1219203"/>
            <a:ext cx="10515600"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0" b="99916" l="8059" r="96285">
                        <a14:foregroundMark x1="29095" y1="27722" x2="29095" y2="27722"/>
                        <a14:foregroundMark x1="24228" y1="34673" x2="24228" y2="34673"/>
                        <a14:foregroundMark x1="26321" y1="38107" x2="26321" y2="38107"/>
                        <a14:foregroundMark x1="41549" y1="10134" x2="41549" y2="10134"/>
                        <a14:foregroundMark x1="41392" y1="14154" x2="41392" y2="14154"/>
                        <a14:foregroundMark x1="42334" y1="20352" x2="42334" y2="20352"/>
                        <a14:foregroundMark x1="41915" y1="26214" x2="41915" y2="26214"/>
                        <a14:foregroundMark x1="46415" y1="9715" x2="46415" y2="9715"/>
                        <a14:foregroundMark x1="46572" y1="13735" x2="46572" y2="13735"/>
                        <a14:foregroundMark x1="61224" y1="19012" x2="61224" y2="19012"/>
                        <a14:foregroundMark x1="61748" y1="25377" x2="61748" y2="25377"/>
                        <a14:foregroundMark x1="69440" y1="39782" x2="69440" y2="39782"/>
                        <a14:foregroundMark x1="68655" y1="32998" x2="68655" y2="32998"/>
                        <a14:foregroundMark x1="41811" y1="75377" x2="41811" y2="75377"/>
                        <a14:foregroundMark x1="46939" y1="78727" x2="46939" y2="78727"/>
                        <a14:foregroundMark x1="53323" y1="78308" x2="53323" y2="78308"/>
                        <a14:foregroundMark x1="57928" y1="73199" x2="57928" y2="73199"/>
                        <a14:foregroundMark x1="25798" y1="62647" x2="25798" y2="62647"/>
                        <a14:foregroundMark x1="27106" y1="67337" x2="27106" y2="67337"/>
                        <a14:foregroundMark x1="28571" y1="72613" x2="28571" y2="72613"/>
                        <a14:foregroundMark x1="32967" y1="79397" x2="32967" y2="79397"/>
                        <a14:foregroundMark x1="34537" y1="79983" x2="34537" y2="79983"/>
                        <a14:foregroundMark x1="37049" y1="82077" x2="37049" y2="82077"/>
                        <a14:foregroundMark x1="39142" y1="83836" x2="39142" y2="83836"/>
                        <a14:foregroundMark x1="42072" y1="86348" x2="42072" y2="86348"/>
                        <a14:foregroundMark x1="48823" y1="87186" x2="48823" y2="87186"/>
                        <a14:foregroundMark x1="54631" y1="89950" x2="54631" y2="89950"/>
                        <a14:foregroundMark x1="56201" y1="85930" x2="56201" y2="85930"/>
                        <a14:foregroundMark x1="59236" y1="87856" x2="59236" y2="87856"/>
                        <a14:foregroundMark x1="61748" y1="84003" x2="61748" y2="84003"/>
                        <a14:foregroundMark x1="65358" y1="81240" x2="65358" y2="81240"/>
                        <a14:foregroundMark x1="69440" y1="76214" x2="69440" y2="76214"/>
                        <a14:foregroundMark x1="69545" y1="72194" x2="69545" y2="72194"/>
                        <a14:foregroundMark x1="71167" y1="67755" x2="71167" y2="67755"/>
                        <a14:foregroundMark x1="74307" y1="62898" x2="74307" y2="62898"/>
                      </a14:backgroundRemoval>
                    </a14:imgEffect>
                  </a14:imgLayer>
                </a14:imgProps>
              </a:ext>
              <a:ext uri="{28A0092B-C50C-407E-A947-70E740481C1C}">
                <a14:useLocalDpi xmlns:a14="http://schemas.microsoft.com/office/drawing/2010/main" val="0"/>
              </a:ext>
            </a:extLst>
          </a:blip>
          <a:stretch>
            <a:fillRect/>
          </a:stretch>
        </p:blipFill>
        <p:spPr>
          <a:xfrm>
            <a:off x="11236945" y="6102766"/>
            <a:ext cx="1090054" cy="681070"/>
          </a:xfrm>
          <a:prstGeom prst="rect">
            <a:avLst/>
          </a:prstGeom>
        </p:spPr>
      </p:pic>
    </p:spTree>
    <p:extLst>
      <p:ext uri="{BB962C8B-B14F-4D97-AF65-F5344CB8AC3E}">
        <p14:creationId xmlns:p14="http://schemas.microsoft.com/office/powerpoint/2010/main" val="23526178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New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2879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7005328"/>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2" descr="C:\Users\Administrator\Desktop\PPT整理\用途\asf.png"/>
          <p:cNvPicPr>
            <a:picLocks noChangeAspect="1" noChangeArrowheads="1"/>
          </p:cNvPicPr>
          <p:nvPr userDrawn="1"/>
        </p:nvPicPr>
        <p:blipFill>
          <a:blip r:embed="rId7">
            <a:extLst>
              <a:ext uri="{BEBA8EAE-BF5A-486C-A8C5-ECC9F3942E4B}">
                <a14:imgProps xmlns:a14="http://schemas.microsoft.com/office/drawing/2010/main">
                  <a14:imgLayer r:embed="rId8">
                    <a14:imgEffect>
                      <a14:colorTemperature colorTemp="6375"/>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184594"/>
      </p:ext>
    </p:extLst>
  </p:cSld>
  <p:clrMap bg1="lt1" tx1="dk1" bg2="lt2" tx2="dk2" accent1="accent1" accent2="accent2" accent3="accent3" accent4="accent4" accent5="accent5" accent6="accent6" hlink="hlink" folHlink="folHlink"/>
  <p:sldLayoutIdLst>
    <p:sldLayoutId id="2147483654" r:id="rId1"/>
    <p:sldLayoutId id="2147483667" r:id="rId2"/>
    <p:sldLayoutId id="2147483655" r:id="rId3"/>
    <p:sldLayoutId id="2147483662" r:id="rId4"/>
    <p:sldLayoutId id="2147483673" r:id="rId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7.tm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17.png"/><Relationship Id="rId4" Type="http://schemas.openxmlformats.org/officeDocument/2006/relationships/diagramLayout" Target="../diagrams/layout5.xml"/><Relationship Id="rId9"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amp;ehk="/><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59266" y="817277"/>
            <a:ext cx="6473469" cy="908928"/>
            <a:chOff x="638813" y="817277"/>
            <a:chExt cx="6473469" cy="908928"/>
          </a:xfrm>
        </p:grpSpPr>
        <p:sp>
          <p:nvSpPr>
            <p:cNvPr id="59" name="圆角矩形 58"/>
            <p:cNvSpPr/>
            <p:nvPr/>
          </p:nvSpPr>
          <p:spPr>
            <a:xfrm>
              <a:off x="671081" y="820777"/>
              <a:ext cx="6424469" cy="905428"/>
            </a:xfrm>
            <a:prstGeom prst="roundRect">
              <a:avLst>
                <a:gd name="adj" fmla="val 50000"/>
              </a:avLst>
            </a:prstGeom>
            <a:solidFill>
              <a:srgbClr val="F3F3F3"/>
            </a:solidFill>
            <a:ln w="22225">
              <a:gradFill>
                <a:gsLst>
                  <a:gs pos="0">
                    <a:schemeClr val="bg1">
                      <a:lumMod val="85000"/>
                    </a:schemeClr>
                  </a:gs>
                  <a:gs pos="100000">
                    <a:schemeClr val="bg1">
                      <a:lumMod val="95000"/>
                    </a:schemeClr>
                  </a:gs>
                </a:gsLst>
                <a:lin ang="2700000" scaled="0"/>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638813" y="817277"/>
              <a:ext cx="6473469" cy="830997"/>
            </a:xfrm>
            <a:prstGeom prst="rect">
              <a:avLst/>
            </a:prstGeom>
            <a:noFill/>
          </p:spPr>
          <p:txBody>
            <a:bodyPr wrap="square" rtlCol="0">
              <a:spAutoFit/>
            </a:bodyPr>
            <a:lstStyle/>
            <a:p>
              <a:pPr algn="ctr"/>
              <a:r>
                <a:rPr lang="zh-CN" altLang="en-US" sz="4800" b="1" dirty="0" smtClean="0">
                  <a:solidFill>
                    <a:schemeClr val="accent1">
                      <a:lumMod val="75000"/>
                    </a:schemeClr>
                  </a:solidFill>
                  <a:latin typeface="造字工房悦黑（非商用）常规体" pitchFamily="2" charset="-122"/>
                  <a:ea typeface="造字工房悦黑（非商用）常规体" pitchFamily="2" charset="-122"/>
                </a:rPr>
                <a:t>浙江大学硕士开题报告</a:t>
              </a:r>
              <a:endParaRPr lang="zh-CN" altLang="en-US" sz="4800" b="1" dirty="0">
                <a:solidFill>
                  <a:schemeClr val="accent1">
                    <a:lumMod val="75000"/>
                  </a:schemeClr>
                </a:solidFill>
                <a:latin typeface="造字工房悦黑（非商用）常规体" pitchFamily="2" charset="-122"/>
                <a:ea typeface="造字工房悦黑（非商用）常规体" pitchFamily="2" charset="-122"/>
              </a:endParaRPr>
            </a:p>
          </p:txBody>
        </p:sp>
      </p:grpSp>
      <p:grpSp>
        <p:nvGrpSpPr>
          <p:cNvPr id="63" name="组合 62"/>
          <p:cNvGrpSpPr/>
          <p:nvPr/>
        </p:nvGrpSpPr>
        <p:grpSpPr>
          <a:xfrm>
            <a:off x="11413432" y="6231147"/>
            <a:ext cx="492649" cy="492649"/>
            <a:chOff x="9674578" y="2446144"/>
            <a:chExt cx="1556194" cy="1556194"/>
          </a:xfrm>
        </p:grpSpPr>
        <p:grpSp>
          <p:nvGrpSpPr>
            <p:cNvPr id="64" name="组合 63"/>
            <p:cNvGrpSpPr/>
            <p:nvPr/>
          </p:nvGrpSpPr>
          <p:grpSpPr>
            <a:xfrm>
              <a:off x="9674578" y="2446144"/>
              <a:ext cx="1556194" cy="1556194"/>
              <a:chOff x="3154508" y="1821271"/>
              <a:chExt cx="2785107" cy="2785102"/>
            </a:xfrm>
          </p:grpSpPr>
          <p:sp>
            <p:nvSpPr>
              <p:cNvPr id="66"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67" name="Freeform 5"/>
              <p:cNvSpPr>
                <a:spLocks/>
              </p:cNvSpPr>
              <p:nvPr/>
            </p:nvSpPr>
            <p:spPr bwMode="auto">
              <a:xfrm rot="10800000">
                <a:off x="3447677" y="2114440"/>
                <a:ext cx="2198769" cy="2198765"/>
              </a:xfrm>
              <a:prstGeom prst="ellipse">
                <a:avLst/>
              </a:prstGeom>
              <a:gradFill flip="none" rotWithShape="1">
                <a:gsLst>
                  <a:gs pos="0">
                    <a:schemeClr val="accent4"/>
                  </a:gs>
                  <a:gs pos="100000">
                    <a:schemeClr val="accent4">
                      <a:lumMod val="75000"/>
                    </a:schemeClr>
                  </a:gs>
                </a:gsLst>
                <a:lin ang="2700000" scaled="1"/>
                <a:tileRect/>
              </a:gradFill>
              <a:ln w="25400">
                <a:gradFill flip="none" rotWithShape="1">
                  <a:gsLst>
                    <a:gs pos="0">
                      <a:schemeClr val="accent4">
                        <a:lumMod val="75000"/>
                      </a:schemeClr>
                    </a:gs>
                    <a:gs pos="100000">
                      <a:schemeClr val="accent4"/>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65" name="Freeform 5"/>
            <p:cNvSpPr>
              <a:spLocks noChangeAspect="1" noEditPoints="1"/>
            </p:cNvSpPr>
            <p:nvPr/>
          </p:nvSpPr>
          <p:spPr bwMode="auto">
            <a:xfrm>
              <a:off x="10262139" y="2880262"/>
              <a:ext cx="400923" cy="592899"/>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68" name="组合 67"/>
          <p:cNvGrpSpPr/>
          <p:nvPr/>
        </p:nvGrpSpPr>
        <p:grpSpPr>
          <a:xfrm>
            <a:off x="10199363" y="6231147"/>
            <a:ext cx="492649" cy="492649"/>
            <a:chOff x="3843955" y="2446144"/>
            <a:chExt cx="1556194" cy="1556194"/>
          </a:xfrm>
        </p:grpSpPr>
        <p:grpSp>
          <p:nvGrpSpPr>
            <p:cNvPr id="69" name="组合 68"/>
            <p:cNvGrpSpPr/>
            <p:nvPr/>
          </p:nvGrpSpPr>
          <p:grpSpPr>
            <a:xfrm>
              <a:off x="3843955" y="2446144"/>
              <a:ext cx="1556194" cy="1556194"/>
              <a:chOff x="3154508" y="1821271"/>
              <a:chExt cx="2785107" cy="2785102"/>
            </a:xfrm>
          </p:grpSpPr>
          <p:sp>
            <p:nvSpPr>
              <p:cNvPr id="82"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83" name="Freeform 5"/>
              <p:cNvSpPr>
                <a:spLocks/>
              </p:cNvSpPr>
              <p:nvPr/>
            </p:nvSpPr>
            <p:spPr bwMode="auto">
              <a:xfrm rot="10800000">
                <a:off x="3447677" y="2114440"/>
                <a:ext cx="2198769" cy="2198765"/>
              </a:xfrm>
              <a:prstGeom prst="ellipse">
                <a:avLst/>
              </a:prstGeom>
              <a:gradFill flip="none" rotWithShape="1">
                <a:gsLst>
                  <a:gs pos="0">
                    <a:schemeClr val="accent2"/>
                  </a:gs>
                  <a:gs pos="100000">
                    <a:schemeClr val="accent2">
                      <a:lumMod val="75000"/>
                    </a:schemeClr>
                  </a:gs>
                </a:gsLst>
                <a:lin ang="2700000" scaled="1"/>
                <a:tileRect/>
              </a:gradFill>
              <a:ln w="25400">
                <a:gradFill flip="none" rotWithShape="1">
                  <a:gsLst>
                    <a:gs pos="0">
                      <a:schemeClr val="accent2">
                        <a:lumMod val="75000"/>
                      </a:schemeClr>
                    </a:gs>
                    <a:gs pos="100000">
                      <a:schemeClr val="accent2"/>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grpSp>
          <p:nvGrpSpPr>
            <p:cNvPr id="70" name="组合 69"/>
            <p:cNvGrpSpPr>
              <a:grpSpLocks noChangeAspect="1"/>
            </p:cNvGrpSpPr>
            <p:nvPr/>
          </p:nvGrpSpPr>
          <p:grpSpPr>
            <a:xfrm>
              <a:off x="4305202" y="2997957"/>
              <a:ext cx="675251" cy="459226"/>
              <a:chOff x="3897313" y="2016126"/>
              <a:chExt cx="749300" cy="509588"/>
            </a:xfrm>
            <a:solidFill>
              <a:schemeClr val="bg1"/>
            </a:solidFill>
          </p:grpSpPr>
          <p:sp>
            <p:nvSpPr>
              <p:cNvPr id="7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2"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3"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4"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5"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6"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7"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8"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9"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0"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1"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84" name="组合 83"/>
          <p:cNvGrpSpPr/>
          <p:nvPr/>
        </p:nvGrpSpPr>
        <p:grpSpPr>
          <a:xfrm>
            <a:off x="10806397" y="6231147"/>
            <a:ext cx="492649" cy="492649"/>
            <a:chOff x="6839012" y="2446144"/>
            <a:chExt cx="1556194" cy="1556194"/>
          </a:xfrm>
        </p:grpSpPr>
        <p:grpSp>
          <p:nvGrpSpPr>
            <p:cNvPr id="85" name="组合 84"/>
            <p:cNvGrpSpPr/>
            <p:nvPr/>
          </p:nvGrpSpPr>
          <p:grpSpPr>
            <a:xfrm>
              <a:off x="6839012" y="2446144"/>
              <a:ext cx="1556194" cy="1556194"/>
              <a:chOff x="3154508" y="1821271"/>
              <a:chExt cx="2785107" cy="2785102"/>
            </a:xfrm>
          </p:grpSpPr>
          <p:sp>
            <p:nvSpPr>
              <p:cNvPr id="87"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88" name="Freeform 5"/>
              <p:cNvSpPr>
                <a:spLocks/>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86"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89" name="组合 88"/>
          <p:cNvGrpSpPr/>
          <p:nvPr/>
        </p:nvGrpSpPr>
        <p:grpSpPr>
          <a:xfrm>
            <a:off x="9592329" y="6231147"/>
            <a:ext cx="492649" cy="492649"/>
            <a:chOff x="997758" y="2442742"/>
            <a:chExt cx="1556194" cy="1556194"/>
          </a:xfrm>
        </p:grpSpPr>
        <p:grpSp>
          <p:nvGrpSpPr>
            <p:cNvPr id="90" name="组合 89"/>
            <p:cNvGrpSpPr/>
            <p:nvPr/>
          </p:nvGrpSpPr>
          <p:grpSpPr>
            <a:xfrm>
              <a:off x="997758" y="2442742"/>
              <a:ext cx="1556194" cy="1556194"/>
              <a:chOff x="3154508" y="1821271"/>
              <a:chExt cx="2785107" cy="2785102"/>
            </a:xfrm>
          </p:grpSpPr>
          <p:sp>
            <p:nvSpPr>
              <p:cNvPr id="92"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93" name="Freeform 5"/>
              <p:cNvSpPr>
                <a:spLocks/>
              </p:cNvSpPr>
              <p:nvPr/>
            </p:nvSpPr>
            <p:spPr bwMode="auto">
              <a:xfrm rot="10800000">
                <a:off x="3447677" y="2114440"/>
                <a:ext cx="2198769" cy="219876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91" name="Freeform 7"/>
            <p:cNvSpPr>
              <a:spLocks noChangeAspect="1" noEditPoints="1"/>
            </p:cNvSpPr>
            <p:nvPr/>
          </p:nvSpPr>
          <p:spPr bwMode="auto">
            <a:xfrm>
              <a:off x="1432097" y="2948295"/>
              <a:ext cx="677075" cy="5548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
        <p:nvSpPr>
          <p:cNvPr id="95" name="文本框 94"/>
          <p:cNvSpPr txBox="1"/>
          <p:nvPr/>
        </p:nvSpPr>
        <p:spPr>
          <a:xfrm>
            <a:off x="6083791" y="4700745"/>
            <a:ext cx="1569660"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汇报人：陈海</a:t>
            </a:r>
          </a:p>
        </p:txBody>
      </p:sp>
      <p:sp>
        <p:nvSpPr>
          <p:cNvPr id="96" name="文本框 95"/>
          <p:cNvSpPr txBox="1"/>
          <p:nvPr/>
        </p:nvSpPr>
        <p:spPr>
          <a:xfrm>
            <a:off x="6083791" y="6283005"/>
            <a:ext cx="2031325"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时间：</a:t>
            </a:r>
            <a:r>
              <a:rPr lang="en-US" altLang="zh-CN" smtClean="0">
                <a:solidFill>
                  <a:schemeClr val="accent1">
                    <a:lumMod val="75000"/>
                  </a:schemeClr>
                </a:solidFill>
                <a:latin typeface="造字工房悦黑（非商用）常规体" pitchFamily="2" charset="-122"/>
                <a:ea typeface="造字工房悦黑（非商用）常规体" pitchFamily="2" charset="-122"/>
              </a:rPr>
              <a:t>2018.10.30</a:t>
            </a:r>
            <a:endParaRPr lang="zh-CN" altLang="en-US" dirty="0">
              <a:solidFill>
                <a:schemeClr val="accent1">
                  <a:lumMod val="75000"/>
                </a:schemeClr>
              </a:solidFill>
              <a:latin typeface="造字工房悦黑（非商用）常规体" pitchFamily="2" charset="-122"/>
              <a:ea typeface="造字工房悦黑（非商用）常规体" pitchFamily="2" charset="-122"/>
            </a:endParaRPr>
          </a:p>
        </p:txBody>
      </p:sp>
      <p:sp>
        <p:nvSpPr>
          <p:cNvPr id="40" name="文本框 39">
            <a:extLst>
              <a:ext uri="{FF2B5EF4-FFF2-40B4-BE49-F238E27FC236}">
                <a16:creationId xmlns:a16="http://schemas.microsoft.com/office/drawing/2014/main" id="{A98C1E40-A5B0-41D0-80CB-DD8234C0D46C}"/>
              </a:ext>
            </a:extLst>
          </p:cNvPr>
          <p:cNvSpPr txBox="1"/>
          <p:nvPr/>
        </p:nvSpPr>
        <p:spPr>
          <a:xfrm>
            <a:off x="9817204" y="4644679"/>
            <a:ext cx="1338828"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导师：方慧</a:t>
            </a:r>
          </a:p>
        </p:txBody>
      </p:sp>
      <p:pic>
        <p:nvPicPr>
          <p:cNvPr id="41" name="图片 40">
            <a:extLst>
              <a:ext uri="{FF2B5EF4-FFF2-40B4-BE49-F238E27FC236}">
                <a16:creationId xmlns:a16="http://schemas.microsoft.com/office/drawing/2014/main" id="{BEDF9920-34B7-40EC-A837-3CC22F8B6CC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592" b="97449" l="2532" r="97468">
                        <a14:foregroundMark x1="49367" y1="7653" x2="49367" y2="7653"/>
                        <a14:foregroundMark x1="58861" y1="11735" x2="58861" y2="11735"/>
                        <a14:foregroundMark x1="67722" y1="15306" x2="67722" y2="15306"/>
                        <a14:foregroundMark x1="58228" y1="17347" x2="58228" y2="17347"/>
                        <a14:foregroundMark x1="49367" y1="13776" x2="49367" y2="13776"/>
                        <a14:foregroundMark x1="40506" y1="11224" x2="40506" y2="11224"/>
                        <a14:foregroundMark x1="31646" y1="15306" x2="31646" y2="15306"/>
                        <a14:foregroundMark x1="41139" y1="16837" x2="41139" y2="16837"/>
                        <a14:foregroundMark x1="40506" y1="23980" x2="40506" y2="23980"/>
                        <a14:foregroundMark x1="31646" y1="21429" x2="31646" y2="21429"/>
                        <a14:foregroundMark x1="31013" y1="28061" x2="31013" y2="28061"/>
                        <a14:foregroundMark x1="40506" y1="30612" x2="40506" y2="30612"/>
                        <a14:foregroundMark x1="32911" y1="34694" x2="32911" y2="34694"/>
                        <a14:foregroundMark x1="32911" y1="41837" x2="32911" y2="41837"/>
                        <a14:foregroundMark x1="23418" y1="38776" x2="23418" y2="38776"/>
                        <a14:foregroundMark x1="22785" y1="32653" x2="22785" y2="32653"/>
                        <a14:foregroundMark x1="23418" y1="25000" x2="23418" y2="25000"/>
                        <a14:foregroundMark x1="22152" y1="45408" x2="22152" y2="45408"/>
                        <a14:foregroundMark x1="31013" y1="47959" x2="31013" y2="47959"/>
                        <a14:foregroundMark x1="25949" y1="80612" x2="25949" y2="80612"/>
                        <a14:foregroundMark x1="43038" y1="79592" x2="43038" y2="79592"/>
                        <a14:foregroundMark x1="70886" y1="82653" x2="70886" y2="82653"/>
                        <a14:foregroundMark x1="90506" y1="84184" x2="90506" y2="84184"/>
                        <a14:foregroundMark x1="67089" y1="50000" x2="67089" y2="50000"/>
                        <a14:foregroundMark x1="68354" y1="41837" x2="68354" y2="41837"/>
                        <a14:foregroundMark x1="75949" y1="45408" x2="75949" y2="45408"/>
                        <a14:foregroundMark x1="76582" y1="39286" x2="76582" y2="39286"/>
                        <a14:foregroundMark x1="76582" y1="33163" x2="76582" y2="33163"/>
                        <a14:foregroundMark x1="76582" y1="25510" x2="76582" y2="25510"/>
                        <a14:foregroundMark x1="67089" y1="27551" x2="67089" y2="27551"/>
                        <a14:foregroundMark x1="67089" y1="34694" x2="67089" y2="34694"/>
                        <a14:foregroundMark x1="59494" y1="30612" x2="59494" y2="30612"/>
                        <a14:foregroundMark x1="48734" y1="27041" x2="48734" y2="27041"/>
                        <a14:foregroundMark x1="50633" y1="19388" x2="50633" y2="19388"/>
                        <a14:foregroundMark x1="58228" y1="23980" x2="58228" y2="23980"/>
                        <a14:foregroundMark x1="68354" y1="21429" x2="68354" y2="21429"/>
                        <a14:backgroundMark x1="48734" y1="8673" x2="48734" y2="8673"/>
                        <a14:backgroundMark x1="50000" y1="9184" x2="50000" y2="9184"/>
                        <a14:backgroundMark x1="50000" y1="8163" x2="50000" y2="8163"/>
                        <a14:backgroundMark x1="48734" y1="15306" x2="48734" y2="15306"/>
                        <a14:backgroundMark x1="50000" y1="15306" x2="50000" y2="15306"/>
                        <a14:backgroundMark x1="60127" y1="13265" x2="60127" y2="13265"/>
                        <a14:backgroundMark x1="58228" y1="13776" x2="58228" y2="13776"/>
                        <a14:backgroundMark x1="58861" y1="13265" x2="58861" y2="13265"/>
                        <a14:backgroundMark x1="59494" y1="13265" x2="59494" y2="13265"/>
                        <a14:backgroundMark x1="60759" y1="12245" x2="60759" y2="12245"/>
                        <a14:backgroundMark x1="46835" y1="29082" x2="46835" y2="29082"/>
                        <a14:backgroundMark x1="47468" y1="28061" x2="47468" y2="28061"/>
                        <a14:backgroundMark x1="48101" y1="29082" x2="48101" y2="29082"/>
                        <a14:backgroundMark x1="48101" y1="28571" x2="48101" y2="28571"/>
                        <a14:backgroundMark x1="48734" y1="28571" x2="48734" y2="28571"/>
                        <a14:backgroundMark x1="68987" y1="23469" x2="68987" y2="23469"/>
                        <a14:backgroundMark x1="69620" y1="22959" x2="69620" y2="22959"/>
                        <a14:backgroundMark x1="75316" y1="34694" x2="75316" y2="34694"/>
                        <a14:backgroundMark x1="76582" y1="34184" x2="76582" y2="34184"/>
                        <a14:backgroundMark x1="77215" y1="34184" x2="77215" y2="34184"/>
                        <a14:backgroundMark x1="77848" y1="34184" x2="77848" y2="34184"/>
                        <a14:backgroundMark x1="67089" y1="52041" x2="67089" y2="52041"/>
                        <a14:backgroundMark x1="68354" y1="52041" x2="68354" y2="52041"/>
                        <a14:backgroundMark x1="68987" y1="51531" x2="68987" y2="51531"/>
                        <a14:backgroundMark x1="67089" y1="51531" x2="67089" y2="51531"/>
                        <a14:backgroundMark x1="68354" y1="51531" x2="68354" y2="51531"/>
                        <a14:backgroundMark x1="31013" y1="22449" x2="31013" y2="22449"/>
                        <a14:backgroundMark x1="32911" y1="23469" x2="32911" y2="23469"/>
                        <a14:backgroundMark x1="39241" y1="26020" x2="39241" y2="26020"/>
                        <a14:backgroundMark x1="39241" y1="25000" x2="39241" y2="25000"/>
                      </a14:backgroundRemoval>
                    </a14:imgEffect>
                  </a14:imgLayer>
                </a14:imgProps>
              </a:ext>
              <a:ext uri="{28A0092B-C50C-407E-A947-70E740481C1C}">
                <a14:useLocalDpi xmlns:a14="http://schemas.microsoft.com/office/drawing/2010/main" val="0"/>
              </a:ext>
            </a:extLst>
          </a:blip>
          <a:stretch>
            <a:fillRect/>
          </a:stretch>
        </p:blipFill>
        <p:spPr>
          <a:xfrm>
            <a:off x="0" y="6065819"/>
            <a:ext cx="637309" cy="790587"/>
          </a:xfrm>
          <a:prstGeom prst="rect">
            <a:avLst/>
          </a:prstGeom>
        </p:spPr>
      </p:pic>
      <p:sp>
        <p:nvSpPr>
          <p:cNvPr id="13" name="矩形 12">
            <a:extLst>
              <a:ext uri="{FF2B5EF4-FFF2-40B4-BE49-F238E27FC236}">
                <a16:creationId xmlns:a16="http://schemas.microsoft.com/office/drawing/2014/main" id="{7E1089BC-75CB-4C5D-8FB3-B47152AE3FD0}"/>
              </a:ext>
            </a:extLst>
          </p:cNvPr>
          <p:cNvSpPr/>
          <p:nvPr/>
        </p:nvSpPr>
        <p:spPr>
          <a:xfrm>
            <a:off x="-771257" y="831461"/>
            <a:ext cx="6483771" cy="5142611"/>
          </a:xfrm>
          <a:prstGeom prst="rect">
            <a:avLst/>
          </a:prstGeom>
          <a:blipFill dpi="0" rotWithShape="1">
            <a:blip r:embed="rId5">
              <a:alphaModFix amt="26000"/>
              <a:extLst>
                <a:ext uri="{BEBA8EAE-BF5A-486C-A8C5-ECC9F3942E4B}">
                  <a14:imgProps xmlns:a14="http://schemas.microsoft.com/office/drawing/2010/main">
                    <a14:imgLayer r:embed="rId6">
                      <a14:imgEffect>
                        <a14:backgroundRemoval t="12178" b="96711" l="502" r="98208">
                          <a14:foregroundMark x1="15699" y1="72978" x2="15699" y2="72978"/>
                          <a14:foregroundMark x1="18781" y1="77333" x2="18781" y2="77333"/>
                          <a14:foregroundMark x1="24373" y1="76889" x2="24373" y2="76889"/>
                          <a14:foregroundMark x1="24373" y1="76889" x2="24373" y2="76889"/>
                          <a14:foregroundMark x1="25018" y1="76889" x2="25018" y2="76889"/>
                          <a14:foregroundMark x1="23297" y1="74933" x2="23297" y2="74933"/>
                          <a14:foregroundMark x1="18280" y1="70133" x2="17061" y2="69067"/>
                          <a14:foregroundMark x1="13763" y1="65333" x2="12760" y2="64444"/>
                          <a14:foregroundMark x1="11541" y1="63111" x2="10968" y2="62756"/>
                          <a14:foregroundMark x1="9749" y1="61600" x2="9749" y2="61600"/>
                          <a14:foregroundMark x1="9606" y1="61600" x2="9606" y2="61600"/>
                          <a14:foregroundMark x1="15699" y1="54844" x2="15699" y2="54844"/>
                          <a14:foregroundMark x1="15699" y1="54844" x2="15699" y2="54844"/>
                          <a14:foregroundMark x1="15699" y1="54844" x2="15699" y2="54844"/>
                          <a14:foregroundMark x1="15699" y1="54844" x2="15699" y2="54844"/>
                          <a14:foregroundMark x1="15699" y1="54844" x2="15699" y2="54844"/>
                          <a14:foregroundMark x1="15699" y1="54844" x2="15699" y2="54844"/>
                          <a14:foregroundMark x1="15699" y1="54844" x2="15699" y2="54844"/>
                          <a14:foregroundMark x1="13047" y1="54667" x2="13047" y2="54667"/>
                          <a14:foregroundMark x1="10466" y1="54667" x2="9964" y2="54667"/>
                          <a14:foregroundMark x1="7670" y1="54667" x2="7025" y2="54844"/>
                          <a14:foregroundMark x1="7025" y1="54844" x2="7025" y2="54844"/>
                          <a14:foregroundMark x1="7025" y1="54844" x2="7025" y2="54844"/>
                          <a14:foregroundMark x1="8244" y1="55733" x2="8889" y2="56178"/>
                          <a14:foregroundMark x1="10824" y1="56178" x2="10824" y2="56178"/>
                          <a14:foregroundMark x1="12186" y1="56622" x2="12186" y2="56622"/>
                          <a14:foregroundMark x1="13405" y1="57689" x2="13763" y2="59022"/>
                          <a14:foregroundMark x1="12043" y1="59200" x2="11326" y2="59911"/>
                          <a14:foregroundMark x1="4588" y1="57511" x2="3728" y2="57067"/>
                          <a14:foregroundMark x1="3011" y1="56178" x2="3011" y2="56178"/>
                          <a14:foregroundMark x1="2294" y1="54844" x2="2294" y2="54844"/>
                          <a14:foregroundMark x1="2294" y1="53600" x2="2294" y2="53600"/>
                          <a14:foregroundMark x1="8387" y1="71644" x2="8387" y2="71644"/>
                          <a14:foregroundMark x1="7168" y1="76000" x2="7025" y2="77067"/>
                          <a14:foregroundMark x1="7384" y1="77778" x2="8244" y2="78400"/>
                          <a14:foregroundMark x1="11183" y1="79022" x2="15484" y2="79733"/>
                          <a14:foregroundMark x1="22437" y1="78667" x2="23799" y2="79022"/>
                          <a14:foregroundMark x1="30036" y1="79022" x2="33907" y2="80622"/>
                          <a14:foregroundMark x1="43943" y1="81422" x2="48244" y2="83378"/>
                          <a14:foregroundMark x1="58351" y1="83022" x2="60072" y2="83200"/>
                          <a14:foregroundMark x1="65448" y1="83200" x2="68387" y2="83644"/>
                          <a14:foregroundMark x1="73620" y1="83378" x2="75341" y2="83822"/>
                          <a14:foregroundMark x1="78781" y1="84533" x2="80502" y2="86044"/>
                          <a14:foregroundMark x1="81935" y1="86222" x2="83154" y2="87111"/>
                          <a14:foregroundMark x1="83513" y1="89067" x2="83513" y2="89067"/>
                          <a14:foregroundMark x1="87097" y1="90133" x2="87957" y2="90400"/>
                          <a14:foregroundMark x1="91828" y1="90133" x2="91828" y2="90133"/>
                          <a14:foregroundMark x1="93047" y1="86222" x2="92688" y2="85422"/>
                          <a14:foregroundMark x1="91828" y1="82133" x2="91828" y2="81244"/>
                          <a14:foregroundMark x1="91828" y1="79289" x2="91828" y2="79289"/>
                          <a14:foregroundMark x1="91828" y1="78844" x2="91828" y2="78844"/>
                          <a14:foregroundMark x1="88674" y1="74489" x2="88674" y2="74489"/>
                          <a14:foregroundMark x1="88674" y1="74222" x2="88674" y2="74222"/>
                          <a14:foregroundMark x1="88889" y1="74933" x2="89032" y2="78667"/>
                          <a14:foregroundMark x1="89032" y1="78667" x2="89032" y2="78667"/>
                          <a14:foregroundMark x1="87957" y1="79911" x2="87455" y2="80356"/>
                          <a14:foregroundMark x1="87312" y1="80800" x2="85878" y2="81689"/>
                          <a14:foregroundMark x1="84516" y1="82133" x2="83297" y2="83022"/>
                          <a14:foregroundMark x1="80000" y1="83200" x2="77921" y2="83644"/>
                          <a14:foregroundMark x1="70824" y1="83200" x2="67885" y2="83822"/>
                          <a14:foregroundMark x1="63513" y1="83822" x2="63513" y2="83822"/>
                          <a14:foregroundMark x1="90753" y1="63822" x2="90753" y2="63822"/>
                          <a14:foregroundMark x1="90968" y1="63111" x2="90968" y2="63111"/>
                          <a14:foregroundMark x1="90968" y1="62044" x2="90968" y2="62044"/>
                          <a14:foregroundMark x1="90968" y1="62044" x2="90968" y2="62044"/>
                          <a14:foregroundMark x1="56631" y1="82133" x2="55556" y2="82133"/>
                          <a14:foregroundMark x1="48602" y1="79467" x2="47240" y2="78667"/>
                          <a14:foregroundMark x1="42581" y1="76000" x2="38208" y2="76000"/>
                          <a14:foregroundMark x1="26093" y1="75111" x2="23799" y2="75556"/>
                          <a14:foregroundMark x1="17419" y1="75822" x2="14624" y2="76000"/>
                          <a14:foregroundMark x1="9247" y1="75378" x2="8530" y2="75111"/>
                          <a14:foregroundMark x1="6452" y1="72978" x2="6452" y2="72978"/>
                          <a14:foregroundMark x1="5090" y1="70578" x2="5090" y2="70578"/>
                          <a14:foregroundMark x1="11541" y1="82133" x2="11541" y2="82756"/>
                          <a14:foregroundMark x1="6667" y1="86933" x2="5448" y2="87556"/>
                          <a14:foregroundMark x1="3369" y1="65333" x2="3369" y2="65333"/>
                          <a14:foregroundMark x1="3871" y1="75822" x2="4229" y2="78844"/>
                          <a14:foregroundMark x1="5448" y1="85778" x2="5806" y2="86667"/>
                          <a14:foregroundMark x1="10824" y1="87556" x2="14265" y2="87733"/>
                          <a14:foregroundMark x1="33047" y1="86489" x2="34767" y2="86489"/>
                          <a14:foregroundMark x1="42581" y1="85778" x2="47742" y2="86222"/>
                          <a14:foregroundMark x1="63513" y1="86667" x2="68746" y2="87111"/>
                          <a14:foregroundMark x1="76703" y1="86667" x2="79857" y2="86933"/>
                          <a14:foregroundMark x1="84373" y1="86933" x2="85018" y2="86933"/>
                          <a14:foregroundMark x1="87312" y1="85600" x2="87312" y2="85600"/>
                          <a14:foregroundMark x1="87957" y1="82756" x2="87957" y2="82756"/>
                          <a14:foregroundMark x1="87312" y1="81689" x2="86452" y2="81244"/>
                          <a14:foregroundMark x1="83799" y1="79733" x2="82437" y2="79733"/>
                          <a14:foregroundMark x1="81720" y1="79467" x2="80860" y2="79467"/>
                          <a14:foregroundMark x1="79140" y1="78222" x2="77921" y2="76444"/>
                          <a14:foregroundMark x1="77204" y1="75111" x2="77204" y2="75111"/>
                          <a14:foregroundMark x1="76057" y1="77511" x2="73620" y2="79289"/>
                          <a14:foregroundMark x1="73262" y1="79467" x2="73262" y2="79467"/>
                          <a14:foregroundMark x1="71326" y1="76000" x2="71326" y2="76000"/>
                          <a14:foregroundMark x1="70968" y1="76000" x2="69964" y2="77956"/>
                          <a14:foregroundMark x1="68387" y1="81244" x2="68387" y2="81867"/>
                          <a14:foregroundMark x1="67885" y1="76000" x2="67885" y2="76000"/>
                          <a14:foregroundMark x1="67670" y1="75378" x2="67670" y2="75378"/>
                          <a14:foregroundMark x1="67025" y1="80978" x2="66810" y2="82133"/>
                          <a14:foregroundMark x1="66810" y1="83378" x2="66810" y2="83378"/>
                          <a14:foregroundMark x1="64086" y1="76267" x2="64086" y2="76267"/>
                          <a14:foregroundMark x1="62509" y1="74489" x2="62509" y2="74489"/>
                          <a14:foregroundMark x1="60573" y1="73422" x2="60573" y2="73422"/>
                          <a14:foregroundMark x1="57993" y1="78667" x2="57993" y2="80622"/>
                          <a14:foregroundMark x1="53620" y1="73156" x2="53620" y2="72533"/>
                          <a14:foregroundMark x1="56057" y1="67467" x2="56057" y2="67467"/>
                          <a14:foregroundMark x1="56272" y1="74933" x2="56416" y2="76444"/>
                          <a14:foregroundMark x1="50896" y1="78667" x2="50896" y2="78667"/>
                          <a14:foregroundMark x1="45878" y1="71911" x2="45878" y2="71911"/>
                          <a14:foregroundMark x1="43082" y1="68622" x2="40502" y2="73600"/>
                          <a14:foregroundMark x1="39283" y1="76622" x2="39068" y2="79467"/>
                          <a14:foregroundMark x1="39068" y1="79911" x2="39068" y2="79911"/>
                          <a14:foregroundMark x1="33907" y1="71200" x2="33047" y2="70311"/>
                          <a14:foregroundMark x1="30036" y1="64889" x2="30036" y2="64889"/>
                          <a14:foregroundMark x1="26452" y1="72711" x2="26452" y2="75111"/>
                          <a14:foregroundMark x1="25735" y1="76267" x2="25735" y2="76267"/>
                          <a14:foregroundMark x1="19283" y1="67111" x2="19283" y2="67111"/>
                          <a14:foregroundMark x1="14122" y1="77511" x2="13620" y2="78667"/>
                          <a14:foregroundMark x1="13405" y1="78667" x2="13405" y2="78667"/>
                          <a14:foregroundMark x1="7025" y1="67289" x2="7025" y2="67289"/>
                          <a14:foregroundMark x1="5591" y1="64267" x2="5591" y2="64267"/>
                          <a14:foregroundMark x1="4229" y1="62489" x2="4229" y2="62489"/>
                          <a14:foregroundMark x1="6165" y1="71644" x2="6452" y2="73422"/>
                          <a14:foregroundMark x1="7025" y1="79733" x2="7025" y2="81689"/>
                          <a14:foregroundMark x1="8029" y1="84267" x2="8530" y2="84978"/>
                          <a14:foregroundMark x1="11326" y1="84978" x2="11326" y2="84978"/>
                          <a14:foregroundMark x1="12545" y1="85600" x2="13262" y2="86044"/>
                          <a14:foregroundMark x1="12401" y1="87733" x2="11685" y2="88000"/>
                          <a14:foregroundMark x1="3871" y1="76622" x2="3871" y2="76622"/>
                          <a14:foregroundMark x1="3369" y1="83022" x2="3369" y2="83022"/>
                          <a14:foregroundMark x1="2294" y1="79289" x2="2294" y2="79289"/>
                          <a14:foregroundMark x1="2294" y1="79289" x2="2294" y2="79289"/>
                          <a14:foregroundMark x1="3369" y1="84267" x2="3513" y2="86667"/>
                          <a14:foregroundMark x1="4229" y1="88178" x2="4373" y2="88889"/>
                          <a14:foregroundMark x1="6308" y1="89067" x2="7670" y2="89333"/>
                          <a14:foregroundMark x1="12043" y1="88178" x2="12545" y2="88444"/>
                          <a14:foregroundMark x1="15125" y1="88000" x2="16201" y2="88000"/>
                          <a14:foregroundMark x1="17921" y1="88000" x2="18638" y2="88000"/>
                          <a14:foregroundMark x1="19857" y1="87556" x2="20358" y2="86933"/>
                          <a14:foregroundMark x1="22294" y1="83378" x2="22294" y2="83378"/>
                          <a14:foregroundMark x1="25735" y1="75556" x2="25735" y2="75556"/>
                          <a14:foregroundMark x1="27312" y1="75556" x2="27957" y2="76622"/>
                          <a14:foregroundMark x1="29391" y1="77956" x2="30036" y2="79289"/>
                          <a14:foregroundMark x1="30036" y1="79289" x2="30036" y2="79289"/>
                          <a14:foregroundMark x1="29176" y1="74222" x2="29176" y2="74222"/>
                          <a14:foregroundMark x1="26237" y1="86667" x2="26093" y2="87378"/>
                          <a14:foregroundMark x1="22939" y1="89067" x2="21075" y2="90133"/>
                          <a14:foregroundMark x1="16559" y1="91289" x2="14839" y2="92178"/>
                          <a14:foregroundMark x1="10681" y1="92178" x2="8244" y2="92533"/>
                          <a14:foregroundMark x1="6452" y1="92178" x2="5806" y2="91911"/>
                          <a14:foregroundMark x1="5090" y1="90844" x2="4946" y2="90133"/>
                          <a14:foregroundMark x1="2151" y1="79911" x2="2151" y2="79911"/>
                          <a14:foregroundMark x1="2151" y1="79733" x2="2151" y2="79733"/>
                          <a14:foregroundMark x1="1434" y1="78222" x2="1434" y2="78222"/>
                          <a14:foregroundMark x1="3011" y1="81422" x2="5090" y2="85156"/>
                          <a14:foregroundMark x1="8889" y1="88000" x2="11541" y2="89778"/>
                          <a14:foregroundMark x1="20860" y1="89333" x2="21577" y2="89511"/>
                          <a14:foregroundMark x1="21935" y1="90133" x2="21720" y2="90844"/>
                          <a14:foregroundMark x1="14480" y1="91289" x2="14480" y2="91289"/>
                          <a14:foregroundMark x1="13763" y1="91022" x2="13763" y2="91022"/>
                          <a14:foregroundMark x1="18280" y1="87111" x2="18996" y2="87378"/>
                          <a14:foregroundMark x1="21219" y1="86933" x2="25018" y2="85600"/>
                          <a14:foregroundMark x1="32688" y1="82133" x2="33333" y2="81422"/>
                          <a14:foregroundMark x1="35627" y1="80178" x2="37491" y2="80178"/>
                          <a14:foregroundMark x1="42724" y1="79911" x2="45305" y2="83022"/>
                          <a14:foregroundMark x1="48602" y1="86044" x2="50681" y2="88000"/>
                          <a14:foregroundMark x1="57993" y1="90578" x2="59211" y2="90578"/>
                          <a14:foregroundMark x1="61075" y1="89956" x2="63513" y2="89956"/>
                          <a14:foregroundMark x1="69749" y1="89956" x2="72401" y2="90400"/>
                          <a14:foregroundMark x1="77778" y1="89956" x2="78280" y2="89956"/>
                          <a14:foregroundMark x1="82294" y1="92533" x2="82294" y2="92533"/>
                          <a14:foregroundMark x1="90609" y1="92178" x2="90609" y2="92178"/>
                          <a14:foregroundMark x1="86810" y1="92356" x2="86810" y2="92356"/>
                          <a14:foregroundMark x1="84158" y1="92533" x2="83656" y2="92800"/>
                          <a14:foregroundMark x1="79140" y1="92356" x2="76918" y2="92356"/>
                          <a14:foregroundMark x1="74480" y1="92356" x2="73405" y2="92800"/>
                          <a14:foregroundMark x1="69964" y1="92800" x2="67670" y2="92800"/>
                          <a14:foregroundMark x1="64588" y1="92800" x2="63011" y2="92978"/>
                          <a14:foregroundMark x1="58351" y1="93422" x2="57276" y2="93422"/>
                          <a14:foregroundMark x1="56416" y1="92978" x2="56416" y2="92978"/>
                          <a14:foregroundMark x1="54552" y1="90400" x2="54552" y2="90400"/>
                          <a14:foregroundMark x1="54337" y1="90400" x2="53835" y2="90133"/>
                          <a14:foregroundMark x1="52473" y1="89333" x2="51900" y2="89333"/>
                          <a14:foregroundMark x1="50036" y1="89333" x2="48244" y2="89333"/>
                          <a14:foregroundMark x1="41720" y1="89511" x2="38423" y2="89956"/>
                          <a14:foregroundMark x1="34910" y1="89956" x2="32688" y2="89956"/>
                          <a14:foregroundMark x1="28889" y1="89778" x2="26093" y2="89956"/>
                          <a14:foregroundMark x1="22437" y1="89956" x2="19857" y2="89956"/>
                          <a14:foregroundMark x1="16201" y1="90133" x2="9964" y2="90578"/>
                          <a14:foregroundMark x1="8746" y1="90578" x2="8746" y2="90578"/>
                          <a14:foregroundMark x1="4731" y1="88178" x2="4086" y2="87556"/>
                          <a14:foregroundMark x1="1649" y1="81867" x2="1649" y2="81867"/>
                          <a14:foregroundMark x1="1434" y1="79289" x2="1434" y2="79289"/>
                          <a14:foregroundMark x1="1434" y1="78667" x2="1434" y2="78667"/>
                          <a14:foregroundMark x1="1290" y1="77511" x2="1290" y2="77511"/>
                          <a14:foregroundMark x1="2509" y1="84267" x2="2867" y2="85422"/>
                          <a14:foregroundMark x1="13620" y1="87111" x2="14265" y2="87378"/>
                          <a14:foregroundMark x1="25376" y1="87111" x2="27312" y2="87378"/>
                          <a14:foregroundMark x1="33047" y1="87111" x2="34050" y2="87378"/>
                          <a14:foregroundMark x1="38566" y1="86933" x2="39785" y2="87378"/>
                          <a14:foregroundMark x1="43943" y1="87733" x2="43943" y2="87733"/>
                          <a14:foregroundMark x1="29032" y1="89956" x2="27312" y2="90133"/>
                          <a14:foregroundMark x1="22079" y1="90133" x2="22079" y2="90133"/>
                          <a14:foregroundMark x1="20215" y1="90578" x2="19283" y2="90844"/>
                          <a14:foregroundMark x1="11685" y1="91289" x2="8387" y2="91467"/>
                          <a14:foregroundMark x1="5448" y1="91022" x2="5448" y2="91022"/>
                          <a14:foregroundMark x1="4229" y1="89956" x2="4229" y2="89956"/>
                          <a14:foregroundMark x1="3513" y1="86044" x2="3513" y2="86044"/>
                          <a14:foregroundMark x1="3011" y1="82756" x2="3011" y2="82756"/>
                          <a14:foregroundMark x1="2151" y1="79467" x2="2151" y2="79467"/>
                          <a14:foregroundMark x1="789" y1="76444" x2="789" y2="76444"/>
                          <a14:foregroundMark x1="573" y1="76000" x2="573" y2="76000"/>
                          <a14:foregroundMark x1="1792" y1="89333" x2="1792" y2="89333"/>
                          <a14:foregroundMark x1="2867" y1="89956" x2="4229" y2="90578"/>
                          <a14:foregroundMark x1="10323" y1="90133" x2="14480" y2="90133"/>
                          <a14:foregroundMark x1="19857" y1="89778" x2="21577" y2="89778"/>
                          <a14:foregroundMark x1="22079" y1="89778" x2="24158" y2="90133"/>
                          <a14:foregroundMark x1="26237" y1="90578" x2="27670" y2="91022"/>
                          <a14:foregroundMark x1="31470" y1="91911" x2="32330" y2="92178"/>
                          <a14:foregroundMark x1="33548" y1="92178" x2="35125" y2="92356"/>
                          <a14:foregroundMark x1="37849" y1="91911" x2="40143" y2="91733"/>
                          <a14:foregroundMark x1="43226" y1="90844" x2="44086" y2="90844"/>
                          <a14:foregroundMark x1="48100" y1="90578" x2="49462" y2="90844"/>
                          <a14:foregroundMark x1="50323" y1="90844" x2="51039" y2="90844"/>
                          <a14:foregroundMark x1="51900" y1="90844" x2="53620" y2="91022"/>
                          <a14:foregroundMark x1="54839" y1="91022" x2="55556" y2="91022"/>
                          <a14:foregroundMark x1="57491" y1="90844" x2="57491" y2="90844"/>
                          <a14:foregroundMark x1="58996" y1="91289" x2="58996" y2="91289"/>
                          <a14:foregroundMark x1="61434" y1="91467" x2="64086" y2="91911"/>
                          <a14:foregroundMark x1="65591" y1="91911" x2="67168" y2="92178"/>
                          <a14:foregroundMark x1="72186" y1="92178" x2="74480" y2="92533"/>
                          <a14:foregroundMark x1="77204" y1="92533" x2="77921" y2="92533"/>
                          <a14:foregroundMark x1="79642" y1="92533" x2="82079" y2="92800"/>
                          <a14:foregroundMark x1="86093" y1="92533" x2="86953" y2="92533"/>
                          <a14:foregroundMark x1="89391" y1="92533" x2="89391" y2="92533"/>
                          <a14:backgroundMark x1="48244" y1="42489" x2="48244" y2="42489"/>
                          <a14:backgroundMark x1="48459" y1="42044" x2="48459" y2="42044"/>
                          <a14:backgroundMark x1="49176" y1="42044" x2="49176" y2="42044"/>
                          <a14:backgroundMark x1="48817" y1="44444" x2="48817" y2="44444"/>
                          <a14:backgroundMark x1="48100" y1="45067" x2="48100" y2="45067"/>
                          <a14:backgroundMark x1="13620" y1="35022" x2="13620" y2="35022"/>
                          <a14:backgroundMark x1="29176" y1="31556" x2="29176" y2="31556"/>
                          <a14:backgroundMark x1="70323" y1="28267" x2="70323" y2="28267"/>
                          <a14:backgroundMark x1="71183" y1="28267" x2="71183" y2="28267"/>
                          <a14:backgroundMark x1="94050" y1="48356" x2="94050" y2="48356"/>
                          <a14:backgroundMark x1="79857" y1="37867" x2="79857" y2="37867"/>
                          <a14:backgroundMark x1="77921" y1="37689" x2="77921" y2="37689"/>
                          <a14:backgroundMark x1="73620" y1="35467" x2="73620" y2="35467"/>
                        </a14:backgroundRemoval>
                      </a14:imgEffect>
                    </a14:imgLayer>
                  </a14:imgProps>
                </a:ext>
              </a:extLst>
            </a:blip>
            <a:srcRect/>
            <a:stretch>
              <a:fillRect t="2" r="-5618" b="-59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5712514" y="2575269"/>
            <a:ext cx="6459271" cy="1241197"/>
          </a:xfrm>
          <a:prstGeom prst="roundRect">
            <a:avLst>
              <a:gd name="adj" fmla="val 50000"/>
            </a:avLst>
          </a:prstGeom>
          <a:solidFill>
            <a:srgbClr val="F3F3F3"/>
          </a:solidFill>
          <a:ln w="22225">
            <a:gradFill>
              <a:gsLst>
                <a:gs pos="0">
                  <a:schemeClr val="bg1">
                    <a:lumMod val="85000"/>
                  </a:schemeClr>
                </a:gs>
                <a:gs pos="100000">
                  <a:schemeClr val="bg1">
                    <a:lumMod val="95000"/>
                  </a:schemeClr>
                </a:gs>
              </a:gsLst>
              <a:lin ang="2700000" scaled="0"/>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688014" y="2616138"/>
            <a:ext cx="6448970" cy="1200329"/>
          </a:xfrm>
          <a:prstGeom prst="rect">
            <a:avLst/>
          </a:prstGeom>
          <a:noFill/>
        </p:spPr>
        <p:txBody>
          <a:bodyPr wrap="square" rtlCol="0">
            <a:spAutoFit/>
          </a:bodyPr>
          <a:lstStyle/>
          <a:p>
            <a:pPr algn="ctr"/>
            <a:r>
              <a:rPr lang="zh-CN" altLang="en-US" sz="3600" b="1" dirty="0">
                <a:solidFill>
                  <a:schemeClr val="accent1">
                    <a:lumMod val="75000"/>
                  </a:schemeClr>
                </a:solidFill>
                <a:latin typeface="造字工房悦黑（非商用）常规体" pitchFamily="2" charset="-122"/>
                <a:ea typeface="造字工房悦黑（非商用）常规体" pitchFamily="2" charset="-122"/>
              </a:rPr>
              <a:t>基于插秧机移动</a:t>
            </a:r>
            <a:r>
              <a:rPr lang="zh-CN" altLang="en-US" sz="3600" b="1" dirty="0" smtClean="0">
                <a:solidFill>
                  <a:schemeClr val="accent1">
                    <a:lumMod val="75000"/>
                  </a:schemeClr>
                </a:solidFill>
                <a:latin typeface="造字工房悦黑（非商用）常规体" pitchFamily="2" charset="-122"/>
                <a:ea typeface="造字工房悦黑（非商用）常规体" pitchFamily="2" charset="-122"/>
              </a:rPr>
              <a:t>平台</a:t>
            </a:r>
            <a:endParaRPr lang="en-US" altLang="zh-CN" sz="3600" b="1" dirty="0" smtClean="0">
              <a:solidFill>
                <a:schemeClr val="accent1">
                  <a:lumMod val="75000"/>
                </a:schemeClr>
              </a:solidFill>
              <a:latin typeface="造字工房悦黑（非商用）常规体" pitchFamily="2" charset="-122"/>
              <a:ea typeface="造字工房悦黑（非商用）常规体" pitchFamily="2" charset="-122"/>
            </a:endParaRPr>
          </a:p>
          <a:p>
            <a:pPr algn="ctr"/>
            <a:r>
              <a:rPr lang="zh-CN" altLang="en-US" sz="3600" b="1" dirty="0" smtClean="0">
                <a:solidFill>
                  <a:schemeClr val="accent1">
                    <a:lumMod val="75000"/>
                  </a:schemeClr>
                </a:solidFill>
                <a:latin typeface="造字工房悦黑（非商用）常规体" pitchFamily="2" charset="-122"/>
                <a:ea typeface="造字工房悦黑（非商用）常规体" pitchFamily="2" charset="-122"/>
              </a:rPr>
              <a:t>的视觉</a:t>
            </a:r>
            <a:r>
              <a:rPr lang="zh-CN" altLang="en-US" sz="3600" b="1" dirty="0">
                <a:solidFill>
                  <a:schemeClr val="accent1">
                    <a:lumMod val="75000"/>
                  </a:schemeClr>
                </a:solidFill>
                <a:latin typeface="造字工房悦黑（非商用）常规体" pitchFamily="2" charset="-122"/>
                <a:ea typeface="造字工房悦黑（非商用）常规体" pitchFamily="2" charset="-122"/>
              </a:rPr>
              <a:t>导航系统研究</a:t>
            </a:r>
            <a:endParaRPr lang="zh-CN" altLang="en-US" sz="3600" b="1" dirty="0">
              <a:solidFill>
                <a:schemeClr val="accent1">
                  <a:lumMod val="75000"/>
                </a:schemeClr>
              </a:solidFill>
              <a:latin typeface="造字工房悦黑（非商用）常规体" pitchFamily="2" charset="-122"/>
              <a:ea typeface="造字工房悦黑（非商用）常规体" pitchFamily="2" charset="-122"/>
            </a:endParaRPr>
          </a:p>
        </p:txBody>
      </p:sp>
    </p:spTree>
    <p:extLst>
      <p:ext uri="{BB962C8B-B14F-4D97-AF65-F5344CB8AC3E}">
        <p14:creationId xmlns:p14="http://schemas.microsoft.com/office/powerpoint/2010/main" val="1933977439"/>
      </p:ext>
    </p:extLst>
  </p:cSld>
  <p:clrMapOvr>
    <a:masterClrMapping/>
  </p:clrMapOvr>
  <mc:AlternateContent xmlns:mc="http://schemas.openxmlformats.org/markup-compatibility/2006" xmlns:p14="http://schemas.microsoft.com/office/powerpoint/2010/main">
    <mc:Choice Requires="p14">
      <p:transition p14:dur="0" advTm="10933"/>
    </mc:Choice>
    <mc:Fallback xmlns="">
      <p:transition advTm="1093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31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10</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2 </a:t>
            </a:r>
            <a:r>
              <a:rPr lang="zh-CN" altLang="en-US" b="1" dirty="0" smtClean="0"/>
              <a:t>研究内容</a:t>
            </a:r>
            <a:r>
              <a:rPr lang="en-US" altLang="zh-CN" b="1" dirty="0" smtClean="0"/>
              <a:t>-</a:t>
            </a:r>
            <a:r>
              <a:rPr lang="zh-CN" altLang="en-US" sz="3600" b="1" dirty="0" smtClean="0"/>
              <a:t>研究目标</a:t>
            </a:r>
            <a:endParaRPr lang="zh-CN" altLang="en-US" sz="3600" b="1" dirty="0"/>
          </a:p>
        </p:txBody>
      </p:sp>
      <p:graphicFrame>
        <p:nvGraphicFramePr>
          <p:cNvPr id="15" name="图示 14"/>
          <p:cNvGraphicFramePr/>
          <p:nvPr>
            <p:extLst>
              <p:ext uri="{D42A27DB-BD31-4B8C-83A1-F6EECF244321}">
                <p14:modId xmlns:p14="http://schemas.microsoft.com/office/powerpoint/2010/main" val="3318865097"/>
              </p:ext>
            </p:extLst>
          </p:nvPr>
        </p:nvGraphicFramePr>
        <p:xfrm>
          <a:off x="1365250" y="1692370"/>
          <a:ext cx="9461500" cy="400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椭圆 15"/>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饼形 16"/>
          <p:cNvSpPr/>
          <p:nvPr/>
        </p:nvSpPr>
        <p:spPr>
          <a:xfrm>
            <a:off x="10806600" y="502330"/>
            <a:ext cx="547200" cy="547200"/>
          </a:xfrm>
          <a:prstGeom prst="pie">
            <a:avLst>
              <a:gd name="adj1" fmla="val 8980657"/>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1336410508"/>
      </p:ext>
    </p:extLst>
  </p:cSld>
  <p:clrMapOvr>
    <a:masterClrMapping/>
  </p:clrMapOvr>
  <mc:AlternateContent xmlns:mc="http://schemas.openxmlformats.org/markup-compatibility/2006" xmlns:p14="http://schemas.microsoft.com/office/powerpoint/2010/main">
    <mc:Choice Requires="p14">
      <p:transition spd="slow" p14:dur="2000" advTm="3616"/>
    </mc:Choice>
    <mc:Fallback xmlns="">
      <p:transition spd="slow" advTm="36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graphicEl>
                                              <a:dgm id="{20ECD50D-99CD-4559-8B0F-6B2DB28DE8E2}"/>
                                            </p:graphicEl>
                                          </p:spTgt>
                                        </p:tgtEl>
                                        <p:attrNameLst>
                                          <p:attrName>style.visibility</p:attrName>
                                        </p:attrNameLst>
                                      </p:cBhvr>
                                      <p:to>
                                        <p:strVal val="visible"/>
                                      </p:to>
                                    </p:set>
                                    <p:animEffect transition="in" filter="wipe(up)">
                                      <p:cBhvr>
                                        <p:cTn id="7" dur="500"/>
                                        <p:tgtEl>
                                          <p:spTgt spid="15">
                                            <p:graphicEl>
                                              <a:dgm id="{20ECD50D-99CD-4559-8B0F-6B2DB28DE8E2}"/>
                                            </p:graphic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graphicEl>
                                              <a:dgm id="{A2F2F8E0-8A12-4609-823C-5B18AC3D8A0F}"/>
                                            </p:graphicEl>
                                          </p:spTgt>
                                        </p:tgtEl>
                                        <p:attrNameLst>
                                          <p:attrName>style.visibility</p:attrName>
                                        </p:attrNameLst>
                                      </p:cBhvr>
                                      <p:to>
                                        <p:strVal val="visible"/>
                                      </p:to>
                                    </p:set>
                                    <p:animEffect transition="in" filter="wipe(up)">
                                      <p:cBhvr>
                                        <p:cTn id="11" dur="500"/>
                                        <p:tgtEl>
                                          <p:spTgt spid="15">
                                            <p:graphicEl>
                                              <a:dgm id="{A2F2F8E0-8A12-4609-823C-5B18AC3D8A0F}"/>
                                            </p:graphicEl>
                                          </p:spTgt>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5">
                                            <p:graphicEl>
                                              <a:dgm id="{E1B843F7-9D7B-4411-821B-F502E7948897}"/>
                                            </p:graphicEl>
                                          </p:spTgt>
                                        </p:tgtEl>
                                        <p:attrNameLst>
                                          <p:attrName>style.visibility</p:attrName>
                                        </p:attrNameLst>
                                      </p:cBhvr>
                                      <p:to>
                                        <p:strVal val="visible"/>
                                      </p:to>
                                    </p:set>
                                    <p:animEffect transition="in" filter="wipe(up)">
                                      <p:cBhvr>
                                        <p:cTn id="14" dur="500"/>
                                        <p:tgtEl>
                                          <p:spTgt spid="15">
                                            <p:graphicEl>
                                              <a:dgm id="{E1B843F7-9D7B-4411-821B-F502E7948897}"/>
                                            </p:graphicEl>
                                          </p:spTgt>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5">
                                            <p:graphicEl>
                                              <a:dgm id="{E3CB7048-59DC-447B-9411-AACB485F1535}"/>
                                            </p:graphicEl>
                                          </p:spTgt>
                                        </p:tgtEl>
                                        <p:attrNameLst>
                                          <p:attrName>style.visibility</p:attrName>
                                        </p:attrNameLst>
                                      </p:cBhvr>
                                      <p:to>
                                        <p:strVal val="visible"/>
                                      </p:to>
                                    </p:set>
                                    <p:animEffect transition="in" filter="wipe(up)">
                                      <p:cBhvr>
                                        <p:cTn id="18" dur="500"/>
                                        <p:tgtEl>
                                          <p:spTgt spid="15">
                                            <p:graphicEl>
                                              <a:dgm id="{E3CB7048-59DC-447B-9411-AACB485F1535}"/>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5">
                                            <p:graphicEl>
                                              <a:dgm id="{EF1E6D3B-87E9-4940-994D-A2CF2616D6B8}"/>
                                            </p:graphicEl>
                                          </p:spTgt>
                                        </p:tgtEl>
                                        <p:attrNameLst>
                                          <p:attrName>style.visibility</p:attrName>
                                        </p:attrNameLst>
                                      </p:cBhvr>
                                      <p:to>
                                        <p:strVal val="visible"/>
                                      </p:to>
                                    </p:set>
                                    <p:animEffect transition="in" filter="wipe(up)">
                                      <p:cBhvr>
                                        <p:cTn id="21" dur="500"/>
                                        <p:tgtEl>
                                          <p:spTgt spid="15">
                                            <p:graphicEl>
                                              <a:dgm id="{EF1E6D3B-87E9-4940-994D-A2CF2616D6B8}"/>
                                            </p:graphicEl>
                                          </p:spTgt>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5">
                                            <p:graphicEl>
                                              <a:dgm id="{0251B86F-83C4-40DB-AAF8-D9E336659087}"/>
                                            </p:graphicEl>
                                          </p:spTgt>
                                        </p:tgtEl>
                                        <p:attrNameLst>
                                          <p:attrName>style.visibility</p:attrName>
                                        </p:attrNameLst>
                                      </p:cBhvr>
                                      <p:to>
                                        <p:strVal val="visible"/>
                                      </p:to>
                                    </p:set>
                                    <p:animEffect transition="in" filter="wipe(up)">
                                      <p:cBhvr>
                                        <p:cTn id="25" dur="500"/>
                                        <p:tgtEl>
                                          <p:spTgt spid="15">
                                            <p:graphicEl>
                                              <a:dgm id="{0251B86F-83C4-40DB-AAF8-D9E336659087}"/>
                                            </p:graphic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5">
                                            <p:graphicEl>
                                              <a:dgm id="{4F17C08F-D566-4B41-8BB0-AFE24D143514}"/>
                                            </p:graphicEl>
                                          </p:spTgt>
                                        </p:tgtEl>
                                        <p:attrNameLst>
                                          <p:attrName>style.visibility</p:attrName>
                                        </p:attrNameLst>
                                      </p:cBhvr>
                                      <p:to>
                                        <p:strVal val="visible"/>
                                      </p:to>
                                    </p:set>
                                    <p:animEffect transition="in" filter="wipe(up)">
                                      <p:cBhvr>
                                        <p:cTn id="28" dur="500"/>
                                        <p:tgtEl>
                                          <p:spTgt spid="15">
                                            <p:graphicEl>
                                              <a:dgm id="{4F17C08F-D566-4B41-8BB0-AFE24D1435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11</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2 </a:t>
            </a:r>
            <a:r>
              <a:rPr lang="zh-CN" altLang="en-US" b="1" dirty="0" smtClean="0"/>
              <a:t>研究内容</a:t>
            </a:r>
            <a:r>
              <a:rPr lang="en-US" altLang="zh-CN" b="1" dirty="0" smtClean="0"/>
              <a:t>-</a:t>
            </a:r>
            <a:r>
              <a:rPr lang="zh-CN" altLang="en-US" sz="3600" b="1" dirty="0" smtClean="0"/>
              <a:t>关键问题</a:t>
            </a:r>
            <a:endParaRPr lang="zh-CN" altLang="en-US" sz="2800" b="1" dirty="0"/>
          </a:p>
        </p:txBody>
      </p:sp>
      <p:sp>
        <p:nvSpPr>
          <p:cNvPr id="13" name="椭圆 12"/>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饼形 13"/>
          <p:cNvSpPr/>
          <p:nvPr/>
        </p:nvSpPr>
        <p:spPr>
          <a:xfrm>
            <a:off x="10806600" y="502330"/>
            <a:ext cx="547200" cy="547200"/>
          </a:xfrm>
          <a:prstGeom prst="pie">
            <a:avLst>
              <a:gd name="adj1" fmla="val 8980657"/>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1100866" y="1533620"/>
            <a:ext cx="9990268" cy="4318000"/>
          </a:xfrm>
          <a:prstGeom prst="rect">
            <a:avLst/>
          </a:prstGeom>
        </p:spPr>
        <p:txBody>
          <a:bodyPr/>
          <a:lstStyle/>
          <a:p>
            <a:pPr marL="285750" lvl="0" indent="-285750" rtl="0">
              <a:lnSpc>
                <a:spcPct val="200000"/>
              </a:lnSpc>
              <a:buFont typeface="Wingdings" panose="05000000000000000000" pitchFamily="2" charset="2"/>
              <a:buChar char="p"/>
            </a:pPr>
            <a:r>
              <a:rPr lang="zh-CN" altLang="en-US" sz="2000" b="1" dirty="0" smtClean="0"/>
              <a:t>图像</a:t>
            </a:r>
            <a:r>
              <a:rPr lang="zh-CN" sz="2000" b="1" dirty="0" smtClean="0"/>
              <a:t>导航线提取</a:t>
            </a:r>
            <a:endParaRPr lang="zh-CN" sz="2000" b="1" dirty="0"/>
          </a:p>
          <a:p>
            <a:pPr marL="742950" lvl="1" indent="-285750" rtl="0">
              <a:lnSpc>
                <a:spcPct val="200000"/>
              </a:lnSpc>
              <a:buFont typeface="Wingdings" panose="05000000000000000000" pitchFamily="2" charset="2"/>
              <a:buChar char="Ø"/>
            </a:pPr>
            <a:r>
              <a:rPr lang="zh-CN" dirty="0" smtClean="0"/>
              <a:t>获取的图像中有用于导航的作物等，利用传统方法对其进行分割提取和</a:t>
            </a:r>
            <a:r>
              <a:rPr lang="zh-CN" dirty="0" smtClean="0">
                <a:solidFill>
                  <a:srgbClr val="C00000"/>
                </a:solidFill>
              </a:rPr>
              <a:t>直线拟合</a:t>
            </a:r>
            <a:r>
              <a:rPr lang="zh-CN" dirty="0" smtClean="0"/>
              <a:t>；</a:t>
            </a:r>
            <a:endParaRPr lang="zh-CN" dirty="0"/>
          </a:p>
          <a:p>
            <a:pPr marL="742950" lvl="1" indent="-285750" rtl="0">
              <a:lnSpc>
                <a:spcPct val="200000"/>
              </a:lnSpc>
              <a:buFont typeface="Wingdings" panose="05000000000000000000" pitchFamily="2" charset="2"/>
              <a:buChar char="Ø"/>
            </a:pPr>
            <a:r>
              <a:rPr lang="zh-CN" dirty="0" smtClean="0"/>
              <a:t>获取的图像中具有整体信息如某种纹理，利用</a:t>
            </a:r>
            <a:r>
              <a:rPr lang="zh-CN" dirty="0" smtClean="0">
                <a:solidFill>
                  <a:srgbClr val="C00000"/>
                </a:solidFill>
              </a:rPr>
              <a:t>帧间图像差异</a:t>
            </a:r>
            <a:r>
              <a:rPr lang="zh-CN" dirty="0" smtClean="0"/>
              <a:t>获得位置偏差和横向偏差。</a:t>
            </a:r>
            <a:endParaRPr lang="zh-CN" dirty="0"/>
          </a:p>
          <a:p>
            <a:pPr marL="285750" lvl="0" indent="-285750" rtl="0">
              <a:lnSpc>
                <a:spcPct val="200000"/>
              </a:lnSpc>
              <a:buFont typeface="Wingdings" panose="05000000000000000000" pitchFamily="2" charset="2"/>
              <a:buChar char="p"/>
            </a:pPr>
            <a:r>
              <a:rPr lang="zh-CN" sz="2000" b="1" dirty="0" smtClean="0"/>
              <a:t>视觉导航参数获取</a:t>
            </a:r>
            <a:endParaRPr lang="zh-CN" sz="2000" b="1" dirty="0"/>
          </a:p>
          <a:p>
            <a:pPr marL="742950" lvl="1" indent="-285750" rtl="0">
              <a:lnSpc>
                <a:spcPct val="200000"/>
              </a:lnSpc>
              <a:buFont typeface="Wingdings" panose="05000000000000000000" pitchFamily="2" charset="2"/>
              <a:buChar char="Ø"/>
            </a:pPr>
            <a:r>
              <a:rPr lang="zh-CN" dirty="0" smtClean="0"/>
              <a:t>获取图像像素层面的直线或者导航参数需通过</a:t>
            </a:r>
            <a:r>
              <a:rPr lang="zh-CN" altLang="en-US" dirty="0" smtClean="0"/>
              <a:t>逆</a:t>
            </a:r>
            <a:r>
              <a:rPr lang="zh-CN" dirty="0" smtClean="0"/>
              <a:t>投影变换投影到农机车身参考坐标系实现对农机导航的指导。</a:t>
            </a:r>
            <a:endParaRPr lang="zh-CN" dirty="0"/>
          </a:p>
          <a:p>
            <a:pPr marL="285750" lvl="0" indent="-285750" rtl="0">
              <a:lnSpc>
                <a:spcPct val="200000"/>
              </a:lnSpc>
              <a:buFont typeface="Wingdings" panose="05000000000000000000" pitchFamily="2" charset="2"/>
              <a:buChar char="p"/>
            </a:pPr>
            <a:r>
              <a:rPr lang="zh-CN" sz="2000" b="1" dirty="0" smtClean="0"/>
              <a:t>多传感器信息融合</a:t>
            </a:r>
            <a:endParaRPr lang="zh-CN" sz="2000" b="1" dirty="0"/>
          </a:p>
          <a:p>
            <a:pPr marL="742950" lvl="1" indent="-285750" rtl="0">
              <a:lnSpc>
                <a:spcPct val="200000"/>
              </a:lnSpc>
              <a:buFont typeface="Wingdings" panose="05000000000000000000" pitchFamily="2" charset="2"/>
              <a:buChar char="Ø"/>
            </a:pPr>
            <a:r>
              <a:rPr lang="zh-CN" dirty="0" smtClean="0"/>
              <a:t>对由视觉获取的相对导航参数，可与</a:t>
            </a:r>
            <a:r>
              <a:rPr lang="en-US" dirty="0" smtClean="0"/>
              <a:t>GPS</a:t>
            </a:r>
            <a:r>
              <a:rPr lang="zh-CN" altLang="en-US" dirty="0" smtClean="0"/>
              <a:t>、</a:t>
            </a:r>
            <a:r>
              <a:rPr lang="zh-CN" dirty="0" smtClean="0"/>
              <a:t>惯导等信息获取的导航参数进行融合。</a:t>
            </a:r>
            <a:endParaRPr lang="zh-CN" dirty="0"/>
          </a:p>
        </p:txBody>
      </p:sp>
    </p:spTree>
    <p:custDataLst>
      <p:tags r:id="rId1"/>
    </p:custDataLst>
    <p:extLst>
      <p:ext uri="{BB962C8B-B14F-4D97-AF65-F5344CB8AC3E}">
        <p14:creationId xmlns:p14="http://schemas.microsoft.com/office/powerpoint/2010/main" val="2816490888"/>
      </p:ext>
    </p:extLst>
  </p:cSld>
  <p:clrMapOvr>
    <a:masterClrMapping/>
  </p:clrMapOvr>
  <mc:AlternateContent xmlns:mc="http://schemas.openxmlformats.org/markup-compatibility/2006" xmlns:p14="http://schemas.microsoft.com/office/powerpoint/2010/main">
    <mc:Choice Requires="p14">
      <p:transition spd="slow" p14:dur="2000" advTm="3062"/>
    </mc:Choice>
    <mc:Fallback xmlns="">
      <p:transition spd="slow" advTm="306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sz="1600"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12</a:t>
            </a:fld>
            <a:endParaRPr lang="zh-CN" altLang="en-US" dirty="0"/>
          </a:p>
        </p:txBody>
      </p:sp>
      <p:grpSp>
        <p:nvGrpSpPr>
          <p:cNvPr id="5" name="组合 4"/>
          <p:cNvGrpSpPr/>
          <p:nvPr/>
        </p:nvGrpSpPr>
        <p:grpSpPr>
          <a:xfrm>
            <a:off x="1466850" y="1269817"/>
            <a:ext cx="9258300" cy="4597766"/>
            <a:chOff x="742203" y="799733"/>
            <a:chExt cx="10707594" cy="5258534"/>
          </a:xfrm>
        </p:grpSpPr>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203" y="799733"/>
              <a:ext cx="10707594" cy="5258534"/>
            </a:xfrm>
            <a:prstGeom prst="rect">
              <a:avLst/>
            </a:prstGeom>
          </p:spPr>
        </p:pic>
        <p:sp>
          <p:nvSpPr>
            <p:cNvPr id="7" name="矩形 6"/>
            <p:cNvSpPr/>
            <p:nvPr/>
          </p:nvSpPr>
          <p:spPr>
            <a:xfrm>
              <a:off x="2809875" y="1300765"/>
              <a:ext cx="6965190" cy="457200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tx1"/>
                </a:solidFill>
              </a:endParaRPr>
            </a:p>
          </p:txBody>
        </p:sp>
      </p:grpSp>
      <p:sp>
        <p:nvSpPr>
          <p:cNvPr id="8"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smtClean="0"/>
              <a:t>-</a:t>
            </a:r>
            <a:r>
              <a:rPr lang="zh-CN" altLang="en-US" sz="3600" b="1" dirty="0" smtClean="0"/>
              <a:t>技术路线</a:t>
            </a:r>
            <a:endParaRPr lang="zh-CN" altLang="en-US" sz="2800" b="1" dirty="0"/>
          </a:p>
        </p:txBody>
      </p:sp>
      <p:sp>
        <p:nvSpPr>
          <p:cNvPr id="12" name="椭圆 11"/>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饼形 12"/>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7596039" y="3568700"/>
            <a:ext cx="1459061" cy="1943100"/>
          </a:xfrm>
          <a:prstGeom prst="rect">
            <a:avLst/>
          </a:prstGeom>
          <a:noFill/>
          <a:ln>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4" name="直接箭头连接符 13"/>
          <p:cNvCxnSpPr/>
          <p:nvPr/>
        </p:nvCxnSpPr>
        <p:spPr>
          <a:xfrm flipH="1" flipV="1">
            <a:off x="5142155" y="2097741"/>
            <a:ext cx="2453884" cy="14709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310896" y="5864408"/>
            <a:ext cx="3570208" cy="461665"/>
          </a:xfrm>
          <a:prstGeom prst="rect">
            <a:avLst/>
          </a:prstGeom>
          <a:noFill/>
        </p:spPr>
        <p:txBody>
          <a:bodyPr wrap="none" rtlCol="0">
            <a:spAutoFit/>
          </a:bodyPr>
          <a:lstStyle/>
          <a:p>
            <a:r>
              <a:rPr lang="zh-CN" altLang="en-US" sz="2400" b="1" dirty="0" smtClean="0"/>
              <a:t>视觉导航方法实现路线图</a:t>
            </a:r>
            <a:endParaRPr lang="zh-CN" altLang="en-US" sz="2400" b="1" dirty="0"/>
          </a:p>
        </p:txBody>
      </p:sp>
    </p:spTree>
    <p:custDataLst>
      <p:tags r:id="rId1"/>
    </p:custDataLst>
    <p:extLst>
      <p:ext uri="{BB962C8B-B14F-4D97-AF65-F5344CB8AC3E}">
        <p14:creationId xmlns:p14="http://schemas.microsoft.com/office/powerpoint/2010/main" val="3400377349"/>
      </p:ext>
    </p:extLst>
  </p:cSld>
  <p:clrMapOvr>
    <a:masterClrMapping/>
  </p:clrMapOvr>
  <mc:AlternateContent xmlns:mc="http://schemas.openxmlformats.org/markup-compatibility/2006" xmlns:p14="http://schemas.microsoft.com/office/powerpoint/2010/main">
    <mc:Choice Requires="p14">
      <p:transition spd="slow" p14:dur="2000" advTm="2135"/>
    </mc:Choice>
    <mc:Fallback xmlns="">
      <p:transition spd="slow" advTm="21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sz="1400"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13</a:t>
            </a:fld>
            <a:endParaRPr lang="zh-CN" altLang="en-US" dirty="0"/>
          </a:p>
        </p:txBody>
      </p:sp>
      <p:sp>
        <p:nvSpPr>
          <p:cNvPr id="8"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a:t>-</a:t>
            </a:r>
            <a:r>
              <a:rPr lang="zh-CN" altLang="en-US" sz="3600" b="1" dirty="0"/>
              <a:t>技术路线</a:t>
            </a:r>
            <a:endParaRPr lang="zh-CN" altLang="en-US" sz="2800" b="1" dirty="0"/>
          </a:p>
          <a:p>
            <a:endParaRPr lang="zh-CN" altLang="en-US" sz="3600" b="1" dirty="0"/>
          </a:p>
        </p:txBody>
      </p:sp>
      <p:pic>
        <p:nvPicPr>
          <p:cNvPr id="107" name="图片 106"/>
          <p:cNvPicPr/>
          <p:nvPr/>
        </p:nvPicPr>
        <p:blipFill>
          <a:blip r:embed="rId3">
            <a:extLst>
              <a:ext uri="{28A0092B-C50C-407E-A947-70E740481C1C}">
                <a14:useLocalDpi xmlns:a14="http://schemas.microsoft.com/office/drawing/2010/main" val="0"/>
              </a:ext>
            </a:extLst>
          </a:blip>
          <a:srcRect/>
          <a:stretch>
            <a:fillRect/>
          </a:stretch>
        </p:blipFill>
        <p:spPr bwMode="auto">
          <a:xfrm>
            <a:off x="2768600" y="1266824"/>
            <a:ext cx="6654800" cy="4524375"/>
          </a:xfrm>
          <a:prstGeom prst="rect">
            <a:avLst/>
          </a:prstGeom>
          <a:noFill/>
          <a:ln>
            <a:noFill/>
          </a:ln>
        </p:spPr>
      </p:pic>
      <p:sp>
        <p:nvSpPr>
          <p:cNvPr id="108" name="文本框 107"/>
          <p:cNvSpPr txBox="1"/>
          <p:nvPr/>
        </p:nvSpPr>
        <p:spPr>
          <a:xfrm>
            <a:off x="4964921" y="5889108"/>
            <a:ext cx="2954655" cy="461665"/>
          </a:xfrm>
          <a:prstGeom prst="rect">
            <a:avLst/>
          </a:prstGeom>
          <a:noFill/>
        </p:spPr>
        <p:txBody>
          <a:bodyPr wrap="none" rtlCol="0">
            <a:spAutoFit/>
          </a:bodyPr>
          <a:lstStyle/>
          <a:p>
            <a:r>
              <a:rPr lang="zh-CN" altLang="en-US" sz="2400" b="1" dirty="0" smtClean="0"/>
              <a:t>融合方案实现路线图</a:t>
            </a:r>
            <a:endParaRPr lang="zh-CN" altLang="en-US" sz="2400" b="1" dirty="0"/>
          </a:p>
        </p:txBody>
      </p:sp>
      <p:sp>
        <p:nvSpPr>
          <p:cNvPr id="9" name="椭圆 8"/>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饼形 9"/>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744422485"/>
      </p:ext>
    </p:extLst>
  </p:cSld>
  <p:clrMapOvr>
    <a:masterClrMapping/>
  </p:clrMapOvr>
  <mc:AlternateContent xmlns:mc="http://schemas.openxmlformats.org/markup-compatibility/2006" xmlns:p14="http://schemas.microsoft.com/office/powerpoint/2010/main">
    <mc:Choice Requires="p14">
      <p:transition spd="slow" p14:dur="2000" advTm="639"/>
    </mc:Choice>
    <mc:Fallback xmlns="">
      <p:transition spd="slow" advTm="63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14</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smtClean="0"/>
              <a:t>-</a:t>
            </a:r>
            <a:r>
              <a:rPr lang="zh-CN" altLang="en-US" sz="3600" b="1" dirty="0"/>
              <a:t>当前</a:t>
            </a:r>
            <a:r>
              <a:rPr lang="zh-CN" altLang="en-US" sz="3600" b="1" dirty="0" smtClean="0"/>
              <a:t>进展</a:t>
            </a:r>
            <a:endParaRPr lang="zh-CN" altLang="en-US" sz="3600" b="1" dirty="0"/>
          </a:p>
        </p:txBody>
      </p:sp>
      <p:sp>
        <p:nvSpPr>
          <p:cNvPr id="6" name="椭圆 5"/>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饼形 6"/>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矩形 7"/>
          <p:cNvSpPr/>
          <p:nvPr/>
        </p:nvSpPr>
        <p:spPr>
          <a:xfrm>
            <a:off x="5300436" y="1290410"/>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逆投影变换</a:t>
            </a:r>
            <a:endParaRPr lang="zh-CN" altLang="en-US" b="1" dirty="0">
              <a:solidFill>
                <a:schemeClr val="tx1"/>
              </a:solidFill>
            </a:endParaRPr>
          </a:p>
        </p:txBody>
      </p:sp>
      <p:sp>
        <p:nvSpPr>
          <p:cNvPr id="10" name="矩形 9"/>
          <p:cNvSpPr/>
          <p:nvPr/>
        </p:nvSpPr>
        <p:spPr>
          <a:xfrm>
            <a:off x="8519886" y="1290410"/>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颜色空间变换</a:t>
            </a:r>
            <a:endParaRPr lang="zh-CN" altLang="en-US" b="1" dirty="0">
              <a:solidFill>
                <a:schemeClr val="tx1"/>
              </a:solidFill>
            </a:endParaRPr>
          </a:p>
        </p:txBody>
      </p:sp>
      <p:sp>
        <p:nvSpPr>
          <p:cNvPr id="11" name="矩形 10"/>
          <p:cNvSpPr/>
          <p:nvPr/>
        </p:nvSpPr>
        <p:spPr>
          <a:xfrm>
            <a:off x="2004786" y="3875581"/>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二值化</a:t>
            </a:r>
            <a:endParaRPr lang="zh-CN" altLang="en-US" b="1" dirty="0">
              <a:solidFill>
                <a:schemeClr val="tx1"/>
              </a:solidFill>
            </a:endParaRPr>
          </a:p>
        </p:txBody>
      </p:sp>
      <p:sp>
        <p:nvSpPr>
          <p:cNvPr id="12" name="矩形 11"/>
          <p:cNvSpPr/>
          <p:nvPr/>
        </p:nvSpPr>
        <p:spPr>
          <a:xfrm>
            <a:off x="5300436" y="3878577"/>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中心点提取</a:t>
            </a:r>
            <a:endParaRPr lang="zh-CN" altLang="en-US" b="1" dirty="0">
              <a:solidFill>
                <a:schemeClr val="tx1"/>
              </a:solidFill>
            </a:endParaRPr>
          </a:p>
        </p:txBody>
      </p:sp>
      <p:sp>
        <p:nvSpPr>
          <p:cNvPr id="13" name="矩形 12"/>
          <p:cNvSpPr/>
          <p:nvPr/>
        </p:nvSpPr>
        <p:spPr>
          <a:xfrm>
            <a:off x="8532254" y="3869997"/>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直线拟合</a:t>
            </a:r>
            <a:endParaRPr lang="zh-CN" altLang="en-US" b="1" dirty="0">
              <a:solidFill>
                <a:schemeClr val="tx1"/>
              </a:solidFill>
            </a:endParaRPr>
          </a:p>
        </p:txBody>
      </p:sp>
      <p:pic>
        <p:nvPicPr>
          <p:cNvPr id="26" name="图片 25"/>
          <p:cNvPicPr>
            <a:picLocks noChangeAspect="1"/>
          </p:cNvPicPr>
          <p:nvPr/>
        </p:nvPicPr>
        <p:blipFill rotWithShape="1">
          <a:blip r:embed="rId2"/>
          <a:srcRect l="1861" t="10652" r="3123" b="3924"/>
          <a:stretch/>
        </p:blipFill>
        <p:spPr>
          <a:xfrm>
            <a:off x="1829893" y="4602569"/>
            <a:ext cx="1892300" cy="1701258"/>
          </a:xfrm>
          <a:prstGeom prst="rect">
            <a:avLst/>
          </a:prstGeom>
        </p:spPr>
      </p:pic>
      <p:pic>
        <p:nvPicPr>
          <p:cNvPr id="27" name="图片 26"/>
          <p:cNvPicPr>
            <a:picLocks noChangeAspect="1"/>
          </p:cNvPicPr>
          <p:nvPr/>
        </p:nvPicPr>
        <p:blipFill rotWithShape="1">
          <a:blip r:embed="rId3"/>
          <a:srcRect l="4838" t="9292" r="2358" b="2758"/>
          <a:stretch/>
        </p:blipFill>
        <p:spPr>
          <a:xfrm>
            <a:off x="8402540" y="2002973"/>
            <a:ext cx="1796792" cy="1702800"/>
          </a:xfrm>
          <a:prstGeom prst="rect">
            <a:avLst/>
          </a:prstGeom>
        </p:spPr>
      </p:pic>
      <p:pic>
        <p:nvPicPr>
          <p:cNvPr id="28" name="图片 27"/>
          <p:cNvPicPr>
            <a:picLocks noChangeAspect="1"/>
          </p:cNvPicPr>
          <p:nvPr/>
        </p:nvPicPr>
        <p:blipFill rotWithShape="1">
          <a:blip r:embed="rId4"/>
          <a:srcRect l="2733" t="9422" b="3574"/>
          <a:stretch/>
        </p:blipFill>
        <p:spPr>
          <a:xfrm>
            <a:off x="5150631" y="4601027"/>
            <a:ext cx="1903677" cy="1702800"/>
          </a:xfrm>
          <a:prstGeom prst="rect">
            <a:avLst/>
          </a:prstGeom>
        </p:spPr>
      </p:pic>
      <p:pic>
        <p:nvPicPr>
          <p:cNvPr id="29" name="图片 28"/>
          <p:cNvPicPr>
            <a:picLocks noChangeAspect="1"/>
          </p:cNvPicPr>
          <p:nvPr/>
        </p:nvPicPr>
        <p:blipFill rotWithShape="1">
          <a:blip r:embed="rId5"/>
          <a:srcRect l="1835" t="5159" r="2427" b="1611"/>
          <a:stretch/>
        </p:blipFill>
        <p:spPr>
          <a:xfrm>
            <a:off x="1829893" y="2002973"/>
            <a:ext cx="1911886" cy="1702800"/>
          </a:xfrm>
          <a:prstGeom prst="rect">
            <a:avLst/>
          </a:prstGeom>
        </p:spPr>
      </p:pic>
      <p:pic>
        <p:nvPicPr>
          <p:cNvPr id="30" name="图片 29"/>
          <p:cNvPicPr>
            <a:picLocks noChangeAspect="1"/>
          </p:cNvPicPr>
          <p:nvPr/>
        </p:nvPicPr>
        <p:blipFill rotWithShape="1">
          <a:blip r:embed="rId6"/>
          <a:srcRect b="31098"/>
          <a:stretch/>
        </p:blipFill>
        <p:spPr>
          <a:xfrm>
            <a:off x="5150631" y="2002973"/>
            <a:ext cx="1861709" cy="1702800"/>
          </a:xfrm>
          <a:prstGeom prst="rect">
            <a:avLst/>
          </a:prstGeom>
        </p:spPr>
      </p:pic>
      <p:cxnSp>
        <p:nvCxnSpPr>
          <p:cNvPr id="32" name="直接箭头连接符 31"/>
          <p:cNvCxnSpPr>
            <a:stCxn id="8" idx="3"/>
            <a:endCxn id="10" idx="1"/>
          </p:cNvCxnSpPr>
          <p:nvPr/>
        </p:nvCxnSpPr>
        <p:spPr>
          <a:xfrm>
            <a:off x="6862536" y="1557110"/>
            <a:ext cx="1657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1" idx="3"/>
            <a:endCxn id="12" idx="1"/>
          </p:cNvCxnSpPr>
          <p:nvPr/>
        </p:nvCxnSpPr>
        <p:spPr>
          <a:xfrm>
            <a:off x="3566886" y="4142281"/>
            <a:ext cx="1733550" cy="2996"/>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2" idx="3"/>
            <a:endCxn id="13" idx="1"/>
          </p:cNvCxnSpPr>
          <p:nvPr/>
        </p:nvCxnSpPr>
        <p:spPr>
          <a:xfrm flipV="1">
            <a:off x="6862536" y="4136697"/>
            <a:ext cx="1669718" cy="858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7"/>
          <a:stretch>
            <a:fillRect/>
          </a:stretch>
        </p:blipFill>
        <p:spPr>
          <a:xfrm>
            <a:off x="8402245" y="4601027"/>
            <a:ext cx="1797087" cy="1702800"/>
          </a:xfrm>
          <a:prstGeom prst="rect">
            <a:avLst/>
          </a:prstGeom>
        </p:spPr>
      </p:pic>
      <p:sp>
        <p:nvSpPr>
          <p:cNvPr id="52" name="矩形 51"/>
          <p:cNvSpPr/>
          <p:nvPr/>
        </p:nvSpPr>
        <p:spPr>
          <a:xfrm>
            <a:off x="2004786" y="1296769"/>
            <a:ext cx="15621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rPr>
              <a:t>原图像</a:t>
            </a:r>
            <a:endParaRPr lang="zh-CN" altLang="en-US" b="1" dirty="0">
              <a:solidFill>
                <a:schemeClr val="tx1"/>
              </a:solidFill>
            </a:endParaRPr>
          </a:p>
        </p:txBody>
      </p:sp>
      <p:cxnSp>
        <p:nvCxnSpPr>
          <p:cNvPr id="60" name="直接箭头连接符 59"/>
          <p:cNvCxnSpPr>
            <a:stCxn id="52" idx="3"/>
            <a:endCxn id="8" idx="1"/>
          </p:cNvCxnSpPr>
          <p:nvPr/>
        </p:nvCxnSpPr>
        <p:spPr>
          <a:xfrm flipV="1">
            <a:off x="3566886" y="1557110"/>
            <a:ext cx="1733550" cy="6359"/>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10" idx="3"/>
          </p:cNvCxnSpPr>
          <p:nvPr/>
        </p:nvCxnSpPr>
        <p:spPr>
          <a:xfrm>
            <a:off x="10081986" y="1557110"/>
            <a:ext cx="710100" cy="6359"/>
          </a:xfrm>
          <a:prstGeom prst="straightConnector1">
            <a:avLst/>
          </a:prstGeom>
          <a:ln w="952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1223736" y="4136697"/>
            <a:ext cx="781050" cy="625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13" idx="3"/>
          </p:cNvCxnSpPr>
          <p:nvPr/>
        </p:nvCxnSpPr>
        <p:spPr>
          <a:xfrm>
            <a:off x="10094354" y="4136697"/>
            <a:ext cx="971332" cy="7082"/>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066131"/>
      </p:ext>
    </p:extLst>
  </p:cSld>
  <p:clrMapOvr>
    <a:masterClrMapping/>
  </p:clrMapOvr>
  <mc:AlternateContent xmlns:mc="http://schemas.openxmlformats.org/markup-compatibility/2006" xmlns:p14="http://schemas.microsoft.com/office/powerpoint/2010/main">
    <mc:Choice Requires="p14">
      <p:transition spd="slow" p14:dur="2000" advTm="679"/>
    </mc:Choice>
    <mc:Fallback xmlns="">
      <p:transition spd="slow" advTm="67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15</a:t>
            </a:fld>
            <a:endParaRPr lang="zh-CN" altLang="en-US" dirty="0"/>
          </a:p>
        </p:txBody>
      </p:sp>
      <p:sp>
        <p:nvSpPr>
          <p:cNvPr id="5" name="矩形 4"/>
          <p:cNvSpPr/>
          <p:nvPr/>
        </p:nvSpPr>
        <p:spPr>
          <a:xfrm>
            <a:off x="1270000" y="1520692"/>
            <a:ext cx="10083800" cy="4616648"/>
          </a:xfrm>
          <a:prstGeom prst="rect">
            <a:avLst/>
          </a:prstGeom>
        </p:spPr>
        <p:txBody>
          <a:bodyPr wrap="square">
            <a:spAutoFit/>
          </a:bodyPr>
          <a:lstStyle/>
          <a:p>
            <a:pPr indent="-285750">
              <a:lnSpc>
                <a:spcPct val="150000"/>
              </a:lnSpc>
              <a:spcBef>
                <a:spcPts val="600"/>
              </a:spcBef>
              <a:spcAft>
                <a:spcPts val="0"/>
              </a:spcAft>
              <a:buFont typeface="Wingdings" panose="05000000000000000000" pitchFamily="2" charset="2"/>
              <a:buChar char="u"/>
            </a:pPr>
            <a:r>
              <a:rPr lang="zh-CN" altLang="zh-CN" sz="2400" b="1" dirty="0"/>
              <a:t>主要设备和材料：</a:t>
            </a:r>
            <a:r>
              <a:rPr lang="zh-CN" altLang="zh-CN" dirty="0"/>
              <a:t>视觉</a:t>
            </a:r>
            <a:r>
              <a:rPr lang="zh-CN" altLang="en-US" dirty="0"/>
              <a:t>导航装置</a:t>
            </a:r>
            <a:r>
              <a:rPr lang="zh-CN" altLang="zh-CN" dirty="0"/>
              <a:t>，包括相机、</a:t>
            </a:r>
            <a:r>
              <a:rPr lang="en-US" altLang="zh-CN" dirty="0"/>
              <a:t>PC</a:t>
            </a:r>
            <a:r>
              <a:rPr lang="zh-CN" altLang="zh-CN" dirty="0"/>
              <a:t>端、模拟植物；插秧机自动导航平台；</a:t>
            </a:r>
            <a:r>
              <a:rPr lang="en-US" altLang="zh-CN" dirty="0"/>
              <a:t>RTK_GPS</a:t>
            </a:r>
            <a:r>
              <a:rPr lang="zh-CN" altLang="zh-CN" dirty="0"/>
              <a:t>定位系统</a:t>
            </a:r>
            <a:r>
              <a:rPr lang="en-US" altLang="zh-CN" dirty="0"/>
              <a:t>; IMU</a:t>
            </a:r>
            <a:r>
              <a:rPr lang="zh-CN" altLang="zh-CN" dirty="0"/>
              <a:t>惯导</a:t>
            </a:r>
            <a:r>
              <a:rPr lang="en-US" altLang="zh-CN" dirty="0"/>
              <a:t>; CAN</a:t>
            </a:r>
            <a:r>
              <a:rPr lang="zh-CN" altLang="zh-CN" dirty="0"/>
              <a:t>线路；电源等</a:t>
            </a:r>
            <a:endParaRPr lang="en-US" altLang="zh-CN" dirty="0"/>
          </a:p>
          <a:p>
            <a:pPr indent="-285750">
              <a:lnSpc>
                <a:spcPct val="200000"/>
              </a:lnSpc>
              <a:spcAft>
                <a:spcPts val="0"/>
              </a:spcAft>
              <a:buFont typeface="Wingdings" panose="05000000000000000000" pitchFamily="2" charset="2"/>
              <a:buChar char="u"/>
            </a:pPr>
            <a:r>
              <a:rPr lang="zh-CN" altLang="zh-CN" sz="2400" b="1" dirty="0" smtClean="0"/>
              <a:t>实验</a:t>
            </a:r>
            <a:r>
              <a:rPr lang="zh-CN" altLang="zh-CN" sz="2400" b="1" dirty="0"/>
              <a:t>过程</a:t>
            </a:r>
            <a:r>
              <a:rPr lang="zh-CN" altLang="zh-CN" sz="2400" b="1" dirty="0" smtClean="0"/>
              <a:t>：</a:t>
            </a:r>
            <a:endParaRPr lang="en-US" altLang="zh-CN" sz="2400" b="1" dirty="0"/>
          </a:p>
          <a:p>
            <a:pPr marL="457200" lvl="2" indent="-285750">
              <a:lnSpc>
                <a:spcPct val="150000"/>
              </a:lnSpc>
              <a:buFont typeface="Wingdings" panose="05000000000000000000" pitchFamily="2" charset="2"/>
              <a:buChar char="ü"/>
            </a:pPr>
            <a:r>
              <a:rPr lang="zh-CN" altLang="zh-CN" dirty="0"/>
              <a:t>开启</a:t>
            </a:r>
            <a:r>
              <a:rPr lang="en-US" altLang="zh-CN" dirty="0" smtClean="0"/>
              <a:t>RTK_GPS</a:t>
            </a:r>
            <a:r>
              <a:rPr lang="zh-CN" altLang="zh-CN" dirty="0" smtClean="0"/>
              <a:t>，</a:t>
            </a:r>
            <a:r>
              <a:rPr lang="en-US" altLang="zh-CN" dirty="0"/>
              <a:t>RTK_GPS</a:t>
            </a:r>
            <a:r>
              <a:rPr lang="zh-CN" altLang="zh-CN" dirty="0"/>
              <a:t>包括移动站和基站，接通电源几分钟后达到</a:t>
            </a:r>
            <a:r>
              <a:rPr lang="en-US" altLang="zh-CN" dirty="0"/>
              <a:t>FIXED RTK</a:t>
            </a:r>
            <a:r>
              <a:rPr lang="zh-CN" altLang="zh-CN" dirty="0"/>
              <a:t>状态表明</a:t>
            </a:r>
            <a:r>
              <a:rPr lang="en-US" altLang="zh-CN" dirty="0"/>
              <a:t>RTK_GPS</a:t>
            </a:r>
            <a:r>
              <a:rPr lang="zh-CN" altLang="zh-CN" dirty="0"/>
              <a:t>正常运行。</a:t>
            </a:r>
            <a:endParaRPr lang="en-US" altLang="zh-CN" dirty="0"/>
          </a:p>
          <a:p>
            <a:pPr marL="457200" lvl="2" indent="-285750">
              <a:lnSpc>
                <a:spcPct val="150000"/>
              </a:lnSpc>
              <a:buFont typeface="Wingdings" panose="05000000000000000000" pitchFamily="2" charset="2"/>
              <a:buChar char="ü"/>
            </a:pPr>
            <a:r>
              <a:rPr lang="zh-CN" altLang="zh-CN" dirty="0"/>
              <a:t>在插秧机行进路线上摆放模拟植物作为导航线，启动插秧机，按下自动转向系统开关和油门自动控制开关</a:t>
            </a:r>
            <a:r>
              <a:rPr lang="zh-CN" altLang="en-US" dirty="0"/>
              <a:t>。</a:t>
            </a:r>
            <a:endParaRPr lang="en-US" altLang="zh-CN" dirty="0"/>
          </a:p>
          <a:p>
            <a:pPr marL="457200" lvl="2" indent="-285750">
              <a:lnSpc>
                <a:spcPct val="150000"/>
              </a:lnSpc>
              <a:buFont typeface="Wingdings" panose="05000000000000000000" pitchFamily="2" charset="2"/>
              <a:buChar char="ü"/>
            </a:pPr>
            <a:r>
              <a:rPr lang="zh-CN" altLang="zh-CN" dirty="0"/>
              <a:t>插秧机接收来自视觉导航系统的信息，按照其导航参数自主转向和前进。</a:t>
            </a:r>
            <a:endParaRPr lang="en-US" altLang="zh-CN" dirty="0"/>
          </a:p>
          <a:p>
            <a:pPr indent="-285750">
              <a:lnSpc>
                <a:spcPct val="200000"/>
              </a:lnSpc>
              <a:spcAft>
                <a:spcPts val="0"/>
              </a:spcAft>
              <a:buFont typeface="Wingdings" panose="05000000000000000000" pitchFamily="2" charset="2"/>
              <a:buChar char="u"/>
            </a:pPr>
            <a:r>
              <a:rPr lang="zh-CN" altLang="zh-CN" sz="2400" b="1" dirty="0" smtClean="0"/>
              <a:t>实验</a:t>
            </a:r>
            <a:r>
              <a:rPr lang="zh-CN" altLang="zh-CN" sz="2400" b="1" dirty="0"/>
              <a:t>数据：</a:t>
            </a:r>
            <a:r>
              <a:rPr lang="zh-CN" altLang="zh-CN" dirty="0"/>
              <a:t>实验过程中保存相机视频、记录</a:t>
            </a:r>
            <a:r>
              <a:rPr lang="en-US" altLang="zh-CN" dirty="0"/>
              <a:t>RTK_GPS</a:t>
            </a:r>
            <a:r>
              <a:rPr lang="zh-CN" altLang="zh-CN" dirty="0"/>
              <a:t>数据点</a:t>
            </a:r>
            <a:r>
              <a:rPr lang="zh-CN" altLang="zh-CN"/>
              <a:t>用于</a:t>
            </a:r>
            <a:r>
              <a:rPr lang="zh-CN" altLang="zh-CN" smtClean="0"/>
              <a:t>后续</a:t>
            </a:r>
            <a:r>
              <a:rPr lang="zh-CN" altLang="en-US" smtClean="0"/>
              <a:t>精度</a:t>
            </a:r>
            <a:r>
              <a:rPr lang="zh-CN" altLang="zh-CN" smtClean="0"/>
              <a:t>分析</a:t>
            </a:r>
            <a:endParaRPr lang="zh-CN" altLang="zh-CN" dirty="0"/>
          </a:p>
        </p:txBody>
      </p:sp>
      <p:sp>
        <p:nvSpPr>
          <p:cNvPr id="6"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smtClean="0"/>
              <a:t>-</a:t>
            </a:r>
            <a:r>
              <a:rPr lang="zh-CN" altLang="en-US" sz="3600" b="1" dirty="0" smtClean="0"/>
              <a:t>实验过程</a:t>
            </a:r>
            <a:endParaRPr lang="zh-CN" altLang="en-US" sz="3600" b="1" dirty="0"/>
          </a:p>
        </p:txBody>
      </p:sp>
      <p:sp>
        <p:nvSpPr>
          <p:cNvPr id="7" name="椭圆 6"/>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饼形 7"/>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69046492"/>
      </p:ext>
    </p:extLst>
  </p:cSld>
  <p:clrMapOvr>
    <a:masterClrMapping/>
  </p:clrMapOvr>
  <mc:AlternateContent xmlns:mc="http://schemas.openxmlformats.org/markup-compatibility/2006" xmlns:p14="http://schemas.microsoft.com/office/powerpoint/2010/main">
    <mc:Choice Requires="p14">
      <p:transition spd="slow" p14:dur="2000" advTm="711"/>
    </mc:Choice>
    <mc:Fallback xmlns="">
      <p:transition spd="slow" advTm="71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sz="1400"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16</a:t>
            </a:fld>
            <a:endParaRPr lang="zh-CN" altLang="en-US" dirty="0"/>
          </a:p>
        </p:txBody>
      </p:sp>
      <p:sp>
        <p:nvSpPr>
          <p:cNvPr id="8"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3 </a:t>
            </a:r>
            <a:r>
              <a:rPr lang="zh-CN" altLang="en-US" b="1" dirty="0" smtClean="0"/>
              <a:t>研究方法</a:t>
            </a:r>
            <a:r>
              <a:rPr lang="en-US" altLang="zh-CN" b="1" dirty="0" smtClean="0"/>
              <a:t>-</a:t>
            </a:r>
            <a:r>
              <a:rPr lang="zh-CN" altLang="en-US" sz="3600" b="1" dirty="0" smtClean="0"/>
              <a:t>创新点</a:t>
            </a:r>
            <a:endParaRPr lang="zh-CN" altLang="en-US" sz="2800" b="1" dirty="0"/>
          </a:p>
          <a:p>
            <a:endParaRPr lang="zh-CN" altLang="en-US" sz="3600" b="1" dirty="0"/>
          </a:p>
        </p:txBody>
      </p:sp>
      <p:sp>
        <p:nvSpPr>
          <p:cNvPr id="9" name="椭圆 8"/>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饼形 9"/>
          <p:cNvSpPr/>
          <p:nvPr/>
        </p:nvSpPr>
        <p:spPr>
          <a:xfrm>
            <a:off x="10806600" y="506967"/>
            <a:ext cx="547200" cy="547200"/>
          </a:xfrm>
          <a:prstGeom prst="pie">
            <a:avLst>
              <a:gd name="adj1" fmla="val 5374122"/>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1939247" y="2263938"/>
            <a:ext cx="9397221" cy="2908489"/>
          </a:xfrm>
          <a:prstGeom prst="rect">
            <a:avLst/>
          </a:prstGeom>
        </p:spPr>
        <p:txBody>
          <a:bodyPr wrap="square">
            <a:spAutoFit/>
          </a:bodyPr>
          <a:lstStyle/>
          <a:p>
            <a:pPr marL="285750" indent="-285750" algn="just">
              <a:lnSpc>
                <a:spcPct val="200000"/>
              </a:lnSpc>
              <a:spcBef>
                <a:spcPts val="600"/>
              </a:spcBef>
              <a:spcAft>
                <a:spcPts val="0"/>
              </a:spcAft>
              <a:buFont typeface="SimSun" panose="02010600030101010101" pitchFamily="2" charset="-122"/>
              <a:buChar char="※"/>
            </a:pPr>
            <a:r>
              <a:rPr lang="zh-CN" altLang="zh-CN" sz="2400" b="1" dirty="0"/>
              <a:t>插秧机视觉导航</a:t>
            </a:r>
          </a:p>
          <a:p>
            <a:pPr indent="304800" algn="just">
              <a:lnSpc>
                <a:spcPct val="200000"/>
              </a:lnSpc>
              <a:spcBef>
                <a:spcPts val="600"/>
              </a:spcBef>
              <a:spcAft>
                <a:spcPts val="0"/>
              </a:spcAft>
            </a:pPr>
            <a:r>
              <a:rPr lang="zh-CN" altLang="zh-CN" dirty="0"/>
              <a:t>国内尚无商品化视觉</a:t>
            </a:r>
            <a:r>
              <a:rPr lang="zh-CN" altLang="zh-CN" dirty="0" smtClean="0"/>
              <a:t>导航</a:t>
            </a:r>
            <a:r>
              <a:rPr lang="zh-CN" altLang="en-US" dirty="0"/>
              <a:t>插秧机</a:t>
            </a:r>
            <a:r>
              <a:rPr lang="zh-CN" altLang="zh-CN" dirty="0" smtClean="0"/>
              <a:t>，</a:t>
            </a:r>
            <a:r>
              <a:rPr lang="zh-CN" altLang="en-US" dirty="0" smtClean="0"/>
              <a:t>实现其</a:t>
            </a:r>
            <a:r>
              <a:rPr lang="zh-CN" altLang="zh-CN" dirty="0" smtClean="0"/>
              <a:t>视觉导航是</a:t>
            </a:r>
            <a:r>
              <a:rPr lang="zh-CN" altLang="zh-CN" dirty="0"/>
              <a:t>一项创新点。</a:t>
            </a:r>
          </a:p>
          <a:p>
            <a:pPr marL="285750" indent="-285750" algn="just">
              <a:lnSpc>
                <a:spcPct val="200000"/>
              </a:lnSpc>
              <a:spcBef>
                <a:spcPts val="600"/>
              </a:spcBef>
              <a:spcAft>
                <a:spcPts val="0"/>
              </a:spcAft>
              <a:buFont typeface="SimSun" panose="02010600030101010101" pitchFamily="2" charset="-122"/>
              <a:buChar char="※"/>
            </a:pPr>
            <a:r>
              <a:rPr lang="zh-CN" altLang="zh-CN" sz="2400" b="1" dirty="0"/>
              <a:t>视觉与</a:t>
            </a:r>
            <a:r>
              <a:rPr lang="en-US" altLang="zh-CN" sz="2400" b="1" dirty="0"/>
              <a:t>GNSS</a:t>
            </a:r>
            <a:r>
              <a:rPr lang="zh-CN" altLang="zh-CN" sz="2400" b="1" dirty="0"/>
              <a:t>融合</a:t>
            </a:r>
          </a:p>
          <a:p>
            <a:pPr indent="304800" algn="just">
              <a:lnSpc>
                <a:spcPct val="200000"/>
              </a:lnSpc>
              <a:spcBef>
                <a:spcPts val="600"/>
              </a:spcBef>
              <a:spcAft>
                <a:spcPts val="0"/>
              </a:spcAft>
            </a:pPr>
            <a:r>
              <a:rPr lang="zh-CN" altLang="zh-CN" dirty="0"/>
              <a:t>利用视觉信息与</a:t>
            </a:r>
            <a:r>
              <a:rPr lang="en-US" altLang="zh-CN" dirty="0"/>
              <a:t>GNSS</a:t>
            </a:r>
            <a:r>
              <a:rPr lang="zh-CN" altLang="zh-CN" dirty="0"/>
              <a:t>等导航系统信息的融合与决策，实现导航系统的稳定性。</a:t>
            </a:r>
          </a:p>
        </p:txBody>
      </p:sp>
    </p:spTree>
    <p:extLst>
      <p:ext uri="{BB962C8B-B14F-4D97-AF65-F5344CB8AC3E}">
        <p14:creationId xmlns:p14="http://schemas.microsoft.com/office/powerpoint/2010/main" val="987896814"/>
      </p:ext>
    </p:extLst>
  </p:cSld>
  <p:clrMapOvr>
    <a:masterClrMapping/>
  </p:clrMapOvr>
  <mc:AlternateContent xmlns:mc="http://schemas.openxmlformats.org/markup-compatibility/2006" xmlns:p14="http://schemas.microsoft.com/office/powerpoint/2010/main">
    <mc:Choice Requires="p14">
      <p:transition spd="slow" p14:dur="2000" advTm="488"/>
    </mc:Choice>
    <mc:Fallback xmlns="">
      <p:transition spd="slow" advTm="48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17</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4 </a:t>
            </a:r>
            <a:r>
              <a:rPr lang="zh-CN" altLang="en-US" b="1" dirty="0" smtClean="0"/>
              <a:t>研究条件</a:t>
            </a:r>
            <a:endParaRPr lang="zh-CN" altLang="en-US" sz="3600" b="1" dirty="0"/>
          </a:p>
        </p:txBody>
      </p:sp>
      <p:graphicFrame>
        <p:nvGraphicFramePr>
          <p:cNvPr id="11" name="图示 10"/>
          <p:cNvGraphicFramePr/>
          <p:nvPr>
            <p:extLst>
              <p:ext uri="{D42A27DB-BD31-4B8C-83A1-F6EECF244321}">
                <p14:modId xmlns:p14="http://schemas.microsoft.com/office/powerpoint/2010/main" val="103861251"/>
              </p:ext>
            </p:extLst>
          </p:nvPr>
        </p:nvGraphicFramePr>
        <p:xfrm>
          <a:off x="5080000" y="1471612"/>
          <a:ext cx="6146800" cy="4591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椭圆 7"/>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饼形 8"/>
          <p:cNvSpPr/>
          <p:nvPr/>
        </p:nvSpPr>
        <p:spPr>
          <a:xfrm>
            <a:off x="10789268" y="505457"/>
            <a:ext cx="547200" cy="547200"/>
          </a:xfrm>
          <a:prstGeom prst="pie">
            <a:avLst>
              <a:gd name="adj1" fmla="val 1810520"/>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8138" y="2113149"/>
            <a:ext cx="4410635" cy="3307976"/>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4851" y="2113148"/>
            <a:ext cx="4410635" cy="3307976"/>
          </a:xfrm>
          <a:prstGeom prst="rect">
            <a:avLst/>
          </a:prstGeom>
        </p:spPr>
      </p:pic>
      <p:pic>
        <p:nvPicPr>
          <p:cNvPr id="14" name="图片 13"/>
          <p:cNvPicPr>
            <a:picLocks noChangeAspect="1"/>
          </p:cNvPicPr>
          <p:nvPr/>
        </p:nvPicPr>
        <p:blipFill>
          <a:blip r:embed="rId10"/>
          <a:stretch>
            <a:fillRect/>
          </a:stretch>
        </p:blipFill>
        <p:spPr>
          <a:xfrm>
            <a:off x="491564" y="2113147"/>
            <a:ext cx="4410635" cy="3307977"/>
          </a:xfrm>
          <a:prstGeom prst="rect">
            <a:avLst/>
          </a:prstGeom>
        </p:spPr>
      </p:pic>
    </p:spTree>
    <p:custDataLst>
      <p:tags r:id="rId1"/>
    </p:custDataLst>
    <p:extLst>
      <p:ext uri="{BB962C8B-B14F-4D97-AF65-F5344CB8AC3E}">
        <p14:creationId xmlns:p14="http://schemas.microsoft.com/office/powerpoint/2010/main" val="1259725109"/>
      </p:ext>
    </p:extLst>
  </p:cSld>
  <p:clrMapOvr>
    <a:masterClrMapping/>
  </p:clrMapOvr>
  <mc:AlternateContent xmlns:mc="http://schemas.openxmlformats.org/markup-compatibility/2006" xmlns:p14="http://schemas.microsoft.com/office/powerpoint/2010/main">
    <mc:Choice Requires="p14">
      <p:transition spd="slow" p14:dur="2000" advTm="1831"/>
    </mc:Choice>
    <mc:Fallback xmlns="">
      <p:transition spd="slow" advTm="18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61317" y="1920510"/>
            <a:ext cx="8927951" cy="433797"/>
          </a:xfrm>
          <a:prstGeom prst="rect">
            <a:avLst/>
          </a:prstGeom>
          <a:gradFill flip="none" rotWithShape="1">
            <a:gsLst>
              <a:gs pos="0">
                <a:schemeClr val="accent1">
                  <a:lumMod val="5000"/>
                  <a:lumOff val="95000"/>
                  <a:alpha val="73000"/>
                </a:schemeClr>
              </a:gs>
              <a:gs pos="46000">
                <a:schemeClr val="accent1">
                  <a:lumMod val="45000"/>
                  <a:lumOff val="55000"/>
                </a:schemeClr>
              </a:gs>
              <a:gs pos="100000">
                <a:schemeClr val="accent6">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dirty="0"/>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18</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5 </a:t>
            </a:r>
            <a:r>
              <a:rPr lang="zh-CN" altLang="en-US" b="1" dirty="0" smtClean="0"/>
              <a:t>进度安排</a:t>
            </a:r>
            <a:endParaRPr lang="zh-CN" altLang="en-US" sz="3600" b="1" dirty="0"/>
          </a:p>
        </p:txBody>
      </p:sp>
      <p:sp>
        <p:nvSpPr>
          <p:cNvPr id="11" name="椭圆 10"/>
          <p:cNvSpPr/>
          <p:nvPr/>
        </p:nvSpPr>
        <p:spPr>
          <a:xfrm>
            <a:off x="10790778" y="493520"/>
            <a:ext cx="545690" cy="545690"/>
          </a:xfrm>
          <a:prstGeom prst="ellipse">
            <a:avLst/>
          </a:prstGeom>
          <a:solidFill>
            <a:srgbClr val="BCCFC0"/>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饼形 11"/>
          <p:cNvSpPr/>
          <p:nvPr/>
        </p:nvSpPr>
        <p:spPr>
          <a:xfrm>
            <a:off x="10789268" y="505457"/>
            <a:ext cx="547200" cy="547200"/>
          </a:xfrm>
          <a:prstGeom prst="pie">
            <a:avLst>
              <a:gd name="adj1" fmla="val 20069784"/>
              <a:gd name="adj2" fmla="val 16200000"/>
            </a:avLst>
          </a:prstGeom>
          <a:solidFill>
            <a:srgbClr val="00B05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1720492038"/>
              </p:ext>
            </p:extLst>
          </p:nvPr>
        </p:nvGraphicFramePr>
        <p:xfrm>
          <a:off x="1865559" y="1920510"/>
          <a:ext cx="8919467" cy="3693254"/>
        </p:xfrm>
        <a:graphic>
          <a:graphicData uri="http://schemas.openxmlformats.org/drawingml/2006/table">
            <a:tbl>
              <a:tblPr>
                <a:tableStyleId>{5C22544A-7EE6-4342-B048-85BDC9FD1C3A}</a:tableStyleId>
              </a:tblPr>
              <a:tblGrid>
                <a:gridCol w="1795642">
                  <a:extLst>
                    <a:ext uri="{9D8B030D-6E8A-4147-A177-3AD203B41FA5}">
                      <a16:colId xmlns:a16="http://schemas.microsoft.com/office/drawing/2014/main" val="204763287"/>
                    </a:ext>
                  </a:extLst>
                </a:gridCol>
                <a:gridCol w="1409661">
                  <a:extLst>
                    <a:ext uri="{9D8B030D-6E8A-4147-A177-3AD203B41FA5}">
                      <a16:colId xmlns:a16="http://schemas.microsoft.com/office/drawing/2014/main" val="3705808947"/>
                    </a:ext>
                  </a:extLst>
                </a:gridCol>
                <a:gridCol w="1447421">
                  <a:extLst>
                    <a:ext uri="{9D8B030D-6E8A-4147-A177-3AD203B41FA5}">
                      <a16:colId xmlns:a16="http://schemas.microsoft.com/office/drawing/2014/main" val="1155793546"/>
                    </a:ext>
                  </a:extLst>
                </a:gridCol>
                <a:gridCol w="1409661">
                  <a:extLst>
                    <a:ext uri="{9D8B030D-6E8A-4147-A177-3AD203B41FA5}">
                      <a16:colId xmlns:a16="http://schemas.microsoft.com/office/drawing/2014/main" val="2481002669"/>
                    </a:ext>
                  </a:extLst>
                </a:gridCol>
                <a:gridCol w="1409661">
                  <a:extLst>
                    <a:ext uri="{9D8B030D-6E8A-4147-A177-3AD203B41FA5}">
                      <a16:colId xmlns:a16="http://schemas.microsoft.com/office/drawing/2014/main" val="3448240019"/>
                    </a:ext>
                  </a:extLst>
                </a:gridCol>
                <a:gridCol w="1447421">
                  <a:extLst>
                    <a:ext uri="{9D8B030D-6E8A-4147-A177-3AD203B41FA5}">
                      <a16:colId xmlns:a16="http://schemas.microsoft.com/office/drawing/2014/main" val="2274347510"/>
                    </a:ext>
                  </a:extLst>
                </a:gridCol>
              </a:tblGrid>
              <a:tr h="408896">
                <a:tc>
                  <a:txBody>
                    <a:bodyPr/>
                    <a:lstStyle/>
                    <a:p>
                      <a:pPr algn="ctr" fontAlgn="b"/>
                      <a:r>
                        <a:rPr lang="en-US" altLang="zh-CN" sz="2400" b="1" u="none" strike="noStrike" dirty="0">
                          <a:effectLst/>
                        </a:rPr>
                        <a:t>2018.12</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2019.03</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2019.06</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2019.09</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2019.12</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2400" b="1" u="none" strike="noStrike" dirty="0">
                          <a:effectLst/>
                        </a:rPr>
                        <a:t>2020.03</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6157733"/>
                  </a:ext>
                </a:extLst>
              </a:tr>
              <a:tr h="817792">
                <a:tc>
                  <a:txBody>
                    <a:bodyPr/>
                    <a:lstStyle/>
                    <a:p>
                      <a:pPr algn="ctr" fontAlgn="b"/>
                      <a:r>
                        <a:rPr lang="zh-CN" altLang="en-US" sz="1800" u="none" strike="noStrike" dirty="0">
                          <a:effectLst/>
                        </a:rPr>
                        <a:t>完成视觉导航</a:t>
                      </a:r>
                      <a:r>
                        <a:rPr lang="zh-CN" altLang="en-US" sz="1800" u="none" strike="noStrike" dirty="0" smtClean="0">
                          <a:effectLst/>
                        </a:rPr>
                        <a:t>文献整理</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2096882"/>
                  </a:ext>
                </a:extLst>
              </a:tr>
              <a:tr h="830982">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t"/>
                      <a:r>
                        <a:rPr lang="zh-CN" altLang="en-US" sz="1800" u="none" strike="noStrike" dirty="0">
                          <a:effectLst/>
                        </a:rPr>
                        <a:t>完成算法改进与数据融合</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zh-CN" altLang="en-US"/>
                    </a:p>
                  </a:txBody>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4313546"/>
                  </a:ext>
                </a:extLst>
              </a:tr>
              <a:tr h="408896">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zh-CN" altLang="en-US" sz="1800" u="none" strike="noStrike" dirty="0">
                          <a:effectLst/>
                        </a:rPr>
                        <a:t>田间实验</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B299"/>
                    </a:solid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828430"/>
                  </a:ext>
                </a:extLst>
              </a:tr>
              <a:tr h="408896">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t"/>
                      <a:r>
                        <a:rPr lang="zh-CN" altLang="en-US" sz="1800" u="none" strike="noStrike" dirty="0">
                          <a:effectLst/>
                        </a:rPr>
                        <a:t>数据处理与算法完善</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zh-CN" altLang="en-US"/>
                    </a:p>
                  </a:txBody>
                  <a:tcPr/>
                </a:tc>
                <a:tc>
                  <a:txBody>
                    <a:bodyPr/>
                    <a:lstStyle/>
                    <a:p>
                      <a:pPr algn="ctr" fontAlgn="b"/>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6828920"/>
                  </a:ext>
                </a:extLst>
              </a:tr>
              <a:tr h="817792">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zh-CN" altLang="en-US" sz="1800" u="none" strike="noStrike" dirty="0">
                          <a:effectLst/>
                        </a:rPr>
                        <a:t>毕业论文撰写</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249517830"/>
                  </a:ext>
                </a:extLst>
              </a:tr>
            </a:tbl>
          </a:graphicData>
        </a:graphic>
      </p:graphicFrame>
    </p:spTree>
    <p:extLst>
      <p:ext uri="{BB962C8B-B14F-4D97-AF65-F5344CB8AC3E}">
        <p14:creationId xmlns:p14="http://schemas.microsoft.com/office/powerpoint/2010/main" val="3713932827"/>
      </p:ext>
    </p:extLst>
  </p:cSld>
  <p:clrMapOvr>
    <a:masterClrMapping/>
  </p:clrMapOvr>
  <mc:AlternateContent xmlns:mc="http://schemas.openxmlformats.org/markup-compatibility/2006" xmlns:p14="http://schemas.microsoft.com/office/powerpoint/2010/main">
    <mc:Choice Requires="p14">
      <p:transition spd="slow" p14:dur="2000" advTm="183"/>
    </mc:Choice>
    <mc:Fallback xmlns="">
      <p:transition spd="slow" advTm="18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19</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6 </a:t>
            </a:r>
            <a:r>
              <a:rPr lang="zh-CN" altLang="en-US" b="1" dirty="0" smtClean="0"/>
              <a:t>预期成果</a:t>
            </a:r>
            <a:endParaRPr lang="zh-CN" altLang="en-US" sz="3600" b="1" dirty="0"/>
          </a:p>
        </p:txBody>
      </p:sp>
      <p:sp>
        <p:nvSpPr>
          <p:cNvPr id="8" name="矩形 7"/>
          <p:cNvSpPr/>
          <p:nvPr/>
        </p:nvSpPr>
        <p:spPr>
          <a:xfrm>
            <a:off x="838200" y="2395261"/>
            <a:ext cx="8851900" cy="2308324"/>
          </a:xfrm>
          <a:prstGeom prst="rect">
            <a:avLst/>
          </a:prstGeom>
        </p:spPr>
        <p:txBody>
          <a:bodyPr wrap="square">
            <a:spAutoFit/>
          </a:bodyPr>
          <a:lstStyle/>
          <a:p>
            <a:pPr>
              <a:lnSpc>
                <a:spcPct val="200000"/>
              </a:lnSpc>
              <a:spcAft>
                <a:spcPts val="0"/>
              </a:spcAft>
            </a:pPr>
            <a:r>
              <a:rPr lang="zh-CN" altLang="en-US" sz="2400" kern="100" dirty="0">
                <a:solidFill>
                  <a:schemeClr val="dk1"/>
                </a:solidFill>
              </a:rPr>
              <a:t>在</a:t>
            </a:r>
            <a:r>
              <a:rPr lang="zh-CN" altLang="en-US" sz="2400" kern="100" dirty="0" smtClean="0">
                <a:solidFill>
                  <a:schemeClr val="dk1"/>
                </a:solidFill>
              </a:rPr>
              <a:t>实现农机视觉导航的基础上，完成：</a:t>
            </a:r>
            <a:endParaRPr lang="en-US" altLang="zh-CN" sz="2400" kern="100" dirty="0" smtClean="0">
              <a:solidFill>
                <a:schemeClr val="dk1"/>
              </a:solidFill>
            </a:endParaRPr>
          </a:p>
          <a:p>
            <a:pPr marL="457200" indent="457200">
              <a:lnSpc>
                <a:spcPct val="200000"/>
              </a:lnSpc>
              <a:spcAft>
                <a:spcPts val="0"/>
              </a:spcAft>
              <a:buAutoNum type="circleNumDbPlain"/>
            </a:pPr>
            <a:r>
              <a:rPr lang="zh-CN" altLang="en-US" sz="2400" kern="100" dirty="0" smtClean="0">
                <a:solidFill>
                  <a:schemeClr val="dk1"/>
                </a:solidFill>
              </a:rPr>
              <a:t>一</a:t>
            </a:r>
            <a:r>
              <a:rPr lang="zh-CN" altLang="en-US" sz="2400" kern="100" dirty="0">
                <a:solidFill>
                  <a:schemeClr val="dk1"/>
                </a:solidFill>
              </a:rPr>
              <a:t>种</a:t>
            </a:r>
            <a:r>
              <a:rPr lang="zh-CN" altLang="zh-CN" sz="2400" kern="100" dirty="0">
                <a:solidFill>
                  <a:schemeClr val="dk1"/>
                </a:solidFill>
              </a:rPr>
              <a:t>新型视觉导航方法</a:t>
            </a:r>
            <a:r>
              <a:rPr lang="zh-CN" altLang="en-US" sz="2400" kern="100" dirty="0">
                <a:solidFill>
                  <a:schemeClr val="dk1"/>
                </a:solidFill>
              </a:rPr>
              <a:t>或现有方法</a:t>
            </a:r>
            <a:r>
              <a:rPr lang="zh-CN" altLang="en-US" sz="2400" kern="100" dirty="0" smtClean="0">
                <a:solidFill>
                  <a:schemeClr val="dk1"/>
                </a:solidFill>
              </a:rPr>
              <a:t>改进</a:t>
            </a:r>
            <a:endParaRPr lang="en-US" altLang="zh-CN" sz="2400" kern="100" dirty="0" smtClean="0">
              <a:solidFill>
                <a:schemeClr val="dk1"/>
              </a:solidFill>
            </a:endParaRPr>
          </a:p>
          <a:p>
            <a:pPr marL="457200" indent="457200">
              <a:lnSpc>
                <a:spcPct val="200000"/>
              </a:lnSpc>
              <a:buAutoNum type="circleNumDbPlain"/>
            </a:pPr>
            <a:r>
              <a:rPr lang="zh-CN" altLang="en-US" sz="2400" kern="100" dirty="0">
                <a:solidFill>
                  <a:schemeClr val="dk1"/>
                </a:solidFill>
              </a:rPr>
              <a:t>视觉导航与</a:t>
            </a:r>
            <a:r>
              <a:rPr lang="en-US" altLang="zh-CN" sz="2400" kern="100" dirty="0">
                <a:solidFill>
                  <a:schemeClr val="dk1"/>
                </a:solidFill>
              </a:rPr>
              <a:t>GPS</a:t>
            </a:r>
            <a:r>
              <a:rPr lang="zh-CN" altLang="en-US" sz="2400" kern="100" dirty="0">
                <a:solidFill>
                  <a:schemeClr val="dk1"/>
                </a:solidFill>
              </a:rPr>
              <a:t>导航融合方法研究</a:t>
            </a:r>
            <a:endParaRPr lang="zh-CN" altLang="zh-CN" sz="2400" kern="100" dirty="0">
              <a:solidFill>
                <a:schemeClr val="dk1"/>
              </a:solidFill>
            </a:endParaRPr>
          </a:p>
        </p:txBody>
      </p:sp>
      <p:sp>
        <p:nvSpPr>
          <p:cNvPr id="7" name="椭圆 6"/>
          <p:cNvSpPr/>
          <p:nvPr/>
        </p:nvSpPr>
        <p:spPr>
          <a:xfrm>
            <a:off x="10790778" y="493520"/>
            <a:ext cx="545690" cy="545690"/>
          </a:xfrm>
          <a:prstGeom prst="ellipse">
            <a:avLst/>
          </a:prstGeom>
          <a:solidFill>
            <a:srgbClr val="5CCB8F"/>
          </a:solidFill>
          <a:ln>
            <a:solidFill>
              <a:schemeClr val="bg1"/>
            </a:solidFill>
          </a:ln>
          <a:effectLst>
            <a:glow>
              <a:schemeClr val="accent1">
                <a:alpha val="40000"/>
              </a:schemeClr>
            </a:glow>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487672164"/>
      </p:ext>
    </p:extLst>
  </p:cSld>
  <p:clrMapOvr>
    <a:masterClrMapping/>
  </p:clrMapOvr>
  <mc:AlternateContent xmlns:mc="http://schemas.openxmlformats.org/markup-compatibility/2006" xmlns:p14="http://schemas.microsoft.com/office/powerpoint/2010/main">
    <mc:Choice Requires="p14">
      <p:transition spd="slow" p14:dur="2000" advTm="168"/>
    </mc:Choice>
    <mc:Fallback xmlns="">
      <p:transition spd="slow" advTm="16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组合 152"/>
          <p:cNvGrpSpPr/>
          <p:nvPr/>
        </p:nvGrpSpPr>
        <p:grpSpPr>
          <a:xfrm>
            <a:off x="1223681" y="1532964"/>
            <a:ext cx="1963271" cy="4487209"/>
            <a:chOff x="5718131" y="5650928"/>
            <a:chExt cx="4596458" cy="767829"/>
          </a:xfrm>
        </p:grpSpPr>
        <p:sp>
          <p:nvSpPr>
            <p:cNvPr id="156" name="圆角矩形 15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8" name="圆角矩形 157"/>
            <p:cNvSpPr/>
            <p:nvPr/>
          </p:nvSpPr>
          <p:spPr>
            <a:xfrm>
              <a:off x="6288783" y="5692346"/>
              <a:ext cx="3526048" cy="68339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59" name="标题 1"/>
          <p:cNvSpPr txBox="1">
            <a:spLocks/>
          </p:cNvSpPr>
          <p:nvPr/>
        </p:nvSpPr>
        <p:spPr>
          <a:xfrm>
            <a:off x="1826432" y="2296483"/>
            <a:ext cx="812976" cy="2643362"/>
          </a:xfrm>
          <a:prstGeom prst="rect">
            <a:avLst/>
          </a:prstGeom>
        </p:spPr>
        <p:txBody>
          <a:bodyPr lIns="91415" tIns="45708" rIns="91415" bIns="45708" anchor="ctr">
            <a:noAutofit/>
          </a:bodyPr>
          <a:lstStyle>
            <a:lvl1pPr algn="ctr" defTabSz="914156" rtl="0" eaLnBrk="1" latinLnBrk="0" hangingPunct="1">
              <a:lnSpc>
                <a:spcPct val="90000"/>
              </a:lnSpc>
              <a:spcBef>
                <a:spcPct val="0"/>
              </a:spcBef>
              <a:buNone/>
              <a:defRPr sz="2400" b="0" kern="1200">
                <a:solidFill>
                  <a:schemeClr val="bg1"/>
                </a:solidFill>
                <a:effectLst/>
                <a:latin typeface="+mj-ea"/>
                <a:ea typeface="+mj-ea"/>
                <a:cs typeface="+mj-cs"/>
              </a:defRPr>
            </a:lvl1pPr>
          </a:lstStyle>
          <a:p>
            <a:pPr algn="just">
              <a:lnSpc>
                <a:spcPct val="150000"/>
              </a:lnSpc>
            </a:pPr>
            <a:r>
              <a:rPr lang="zh-CN" altLang="en-US" sz="4000" b="1" dirty="0" smtClean="0">
                <a:latin typeface="黑体" panose="02010609060101010101" pitchFamily="49" charset="-122"/>
                <a:ea typeface="黑体" panose="02010609060101010101" pitchFamily="49" charset="-122"/>
              </a:rPr>
              <a:t>目录</a:t>
            </a:r>
            <a:endParaRPr lang="zh-CN" altLang="en-US" sz="4000" b="1" dirty="0">
              <a:latin typeface="黑体" panose="02010609060101010101" pitchFamily="49" charset="-122"/>
              <a:ea typeface="黑体" panose="02010609060101010101" pitchFamily="49" charset="-122"/>
            </a:endParaRPr>
          </a:p>
        </p:txBody>
      </p:sp>
      <p:sp>
        <p:nvSpPr>
          <p:cNvPr id="10" name="日期占位符 9">
            <a:extLst>
              <a:ext uri="{FF2B5EF4-FFF2-40B4-BE49-F238E27FC236}">
                <a16:creationId xmlns:a16="http://schemas.microsoft.com/office/drawing/2014/main" id="{7D42E3B0-73D6-4746-B79F-BFB85A0A456A}"/>
              </a:ext>
            </a:extLst>
          </p:cNvPr>
          <p:cNvSpPr>
            <a:spLocks noGrp="1"/>
          </p:cNvSpPr>
          <p:nvPr>
            <p:ph type="dt" sz="half" idx="10"/>
          </p:nvPr>
        </p:nvSpPr>
        <p:spPr/>
        <p:txBody>
          <a:bodyPr/>
          <a:lstStyle/>
          <a:p>
            <a:fld id="{289061CD-BCC7-4CCD-A547-826CDFA267F4}" type="datetime1">
              <a:rPr lang="zh-CN" altLang="en-US" smtClean="0"/>
              <a:t>2018/10/26</a:t>
            </a:fld>
            <a:endParaRPr lang="zh-CN" altLang="en-US" dirty="0"/>
          </a:p>
        </p:txBody>
      </p:sp>
      <p:sp>
        <p:nvSpPr>
          <p:cNvPr id="9" name="页脚占位符 8">
            <a:extLst>
              <a:ext uri="{FF2B5EF4-FFF2-40B4-BE49-F238E27FC236}">
                <a16:creationId xmlns:a16="http://schemas.microsoft.com/office/drawing/2014/main" id="{4F8ED4EC-C980-4CA0-B005-1F945926E72C}"/>
              </a:ext>
            </a:extLst>
          </p:cNvPr>
          <p:cNvSpPr>
            <a:spLocks noGrp="1"/>
          </p:cNvSpPr>
          <p:nvPr>
            <p:ph type="ftr" sz="quarter" idx="11"/>
          </p:nvPr>
        </p:nvSpPr>
        <p:spPr>
          <a:xfrm>
            <a:off x="4038600" y="6356350"/>
            <a:ext cx="4114800" cy="365125"/>
          </a:xfrm>
          <a:prstGeom prst="rect">
            <a:avLst/>
          </a:prstGeom>
        </p:spPr>
        <p:txBody>
          <a:bodyPr/>
          <a:lstStyle/>
          <a:p>
            <a:pPr algn="ctr"/>
            <a:r>
              <a:rPr lang="zh-CN" altLang="en-US" dirty="0"/>
              <a:t>浙江大学硕士开题报告</a:t>
            </a:r>
          </a:p>
        </p:txBody>
      </p:sp>
      <p:graphicFrame>
        <p:nvGraphicFramePr>
          <p:cNvPr id="16" name="图示 15"/>
          <p:cNvGraphicFramePr/>
          <p:nvPr>
            <p:extLst>
              <p:ext uri="{D42A27DB-BD31-4B8C-83A1-F6EECF244321}">
                <p14:modId xmlns:p14="http://schemas.microsoft.com/office/powerpoint/2010/main" val="1406184956"/>
              </p:ext>
            </p:extLst>
          </p:nvPr>
        </p:nvGraphicFramePr>
        <p:xfrm>
          <a:off x="2639408" y="1219200"/>
          <a:ext cx="8434992" cy="4800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4" name="饼形 93"/>
          <p:cNvSpPr/>
          <p:nvPr/>
        </p:nvSpPr>
        <p:spPr>
          <a:xfrm>
            <a:off x="3918968" y="1227812"/>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6" name="饼形 95"/>
          <p:cNvSpPr/>
          <p:nvPr/>
        </p:nvSpPr>
        <p:spPr>
          <a:xfrm>
            <a:off x="3931668" y="1938486"/>
            <a:ext cx="547200" cy="547200"/>
          </a:xfrm>
          <a:prstGeom prst="pie">
            <a:avLst>
              <a:gd name="adj1" fmla="val 8980657"/>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饼形 96"/>
          <p:cNvSpPr/>
          <p:nvPr/>
        </p:nvSpPr>
        <p:spPr>
          <a:xfrm>
            <a:off x="3931667" y="2644398"/>
            <a:ext cx="547200" cy="547200"/>
          </a:xfrm>
          <a:prstGeom prst="pie">
            <a:avLst>
              <a:gd name="adj1" fmla="val 5363205"/>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饼形 97"/>
          <p:cNvSpPr/>
          <p:nvPr/>
        </p:nvSpPr>
        <p:spPr>
          <a:xfrm>
            <a:off x="3918968" y="3344564"/>
            <a:ext cx="547200" cy="547200"/>
          </a:xfrm>
          <a:prstGeom prst="pie">
            <a:avLst>
              <a:gd name="adj1" fmla="val 1661533"/>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饼形 100"/>
          <p:cNvSpPr/>
          <p:nvPr/>
        </p:nvSpPr>
        <p:spPr>
          <a:xfrm>
            <a:off x="3913888" y="4052068"/>
            <a:ext cx="547200" cy="547200"/>
          </a:xfrm>
          <a:prstGeom prst="pie">
            <a:avLst>
              <a:gd name="adj1" fmla="val 19809116"/>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911348" y="4766331"/>
            <a:ext cx="547200" cy="547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3913888" y="5483490"/>
            <a:ext cx="547200" cy="547200"/>
          </a:xfrm>
          <a:prstGeom prst="ellipse">
            <a:avLst/>
          </a:prstGeom>
          <a:solidFill>
            <a:srgbClr val="BCCF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3224557"/>
      </p:ext>
    </p:extLst>
  </p:cSld>
  <p:clrMapOvr>
    <a:masterClrMapping/>
  </p:clrMapOvr>
  <mc:AlternateContent xmlns:mc="http://schemas.openxmlformats.org/markup-compatibility/2006" xmlns:p14="http://schemas.microsoft.com/office/powerpoint/2010/main">
    <mc:Choice Requires="p14">
      <p:transition p14:dur="0" advTm="5728"/>
    </mc:Choice>
    <mc:Fallback xmlns="">
      <p:transition advTm="5728"/>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20</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7 </a:t>
            </a:r>
            <a:r>
              <a:rPr lang="zh-CN" altLang="en-US" b="1" dirty="0" smtClean="0"/>
              <a:t>参考文献</a:t>
            </a:r>
            <a:endParaRPr lang="zh-CN" altLang="en-US" sz="3600" b="1" dirty="0"/>
          </a:p>
        </p:txBody>
      </p:sp>
      <p:sp>
        <p:nvSpPr>
          <p:cNvPr id="7" name="椭圆 6"/>
          <p:cNvSpPr/>
          <p:nvPr/>
        </p:nvSpPr>
        <p:spPr>
          <a:xfrm>
            <a:off x="10790778" y="493520"/>
            <a:ext cx="545690" cy="545690"/>
          </a:xfrm>
          <a:prstGeom prst="ellipse">
            <a:avLst/>
          </a:prstGeom>
          <a:solidFill>
            <a:srgbClr val="BCCFC0"/>
          </a:solidFill>
          <a:ln>
            <a:solidFill>
              <a:schemeClr val="bg1"/>
            </a:solidFill>
          </a:ln>
          <a:effectLst>
            <a:glow>
              <a:schemeClr val="accent1">
                <a:alpha val="40000"/>
              </a:schemeClr>
            </a:glow>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矩形 8"/>
          <p:cNvSpPr/>
          <p:nvPr/>
        </p:nvSpPr>
        <p:spPr>
          <a:xfrm>
            <a:off x="838200" y="1198989"/>
            <a:ext cx="10922317" cy="5339923"/>
          </a:xfrm>
          <a:prstGeom prst="rect">
            <a:avLst/>
          </a:prstGeom>
        </p:spPr>
        <p:txBody>
          <a:bodyPr wrap="square">
            <a:spAutoFit/>
          </a:bodyPr>
          <a:lstStyle/>
          <a:p>
            <a:pPr algn="just">
              <a:spcAft>
                <a:spcPts val="0"/>
              </a:spcAft>
            </a:pPr>
            <a:r>
              <a:rPr lang="en-US" altLang="zh-CN" sz="1100" kern="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Ball D,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Upcroft</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 Wyeth G, et al. Vision-based Obstacle Detection and Navigation for an Agricultural Robot[J]. Journal of Field Robotics. 2016, 33(8): 1107-1130.</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Bengochea</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-Guevara J, Conesa-Muñoz J,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Andújar</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 et al. Merge Fuzzy Visual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Servoing</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GPS-Based Planning to Obtain a Proper Navigation Behavior for a Small Crop-Inspection Robot[J]. Sensors. 2016, 16(3): 276.</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[3]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宋宇，刘永博，刘路，等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基于机器视觉的玉米根茎导航基准线提取方法</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2017(02): 38-44.</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[4]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Guijarro</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Pajares</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G,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Riomoros</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 et al. Automatic segmentation of relevant textures in agricultural images[J]. Computers and Electronics in Agriculture. 2011, 75(1): 75-83.</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[5]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孟庆宽，张漫，杨耿煌，等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自然光照下基于粒子群算法的农业机械导航路径识别</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2016(06): 11-20.</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[6] He K, Sun J, Tang X. Single Image Haze Removal Using Dark Channel Prior[J]. IEEE TRANSACTIONS ON PATTERN ANALYSIS AND MACHINE INTELLIGENCE. 2011, 33(12): 2341-2353.</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[7]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Tu</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C, van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Wyk</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 J,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Djouani</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K, et al. An Efficient Crop Row Detection Method for Agriculture Robots[J]. 2014 7TH INTERNATIONAL CONGRESS ON IMAGE AND SIGNAL PROCESSING (CISP 2014). 2014: 655-659.</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[8]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高国琴，李明</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K-means</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算法的温室移动机器人导航路径识别</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农业工程学报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2014(07): 25-33.</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[9]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郭翰林，洪瑛杰，张翔，等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再生稻收割机的视觉导航路径检测方法</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福建农林大学学报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自然科学版</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 46(03): 356-360.</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[10]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陈益杉，卢伟，王玲，等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GIF-</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Shearlet</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算法的新旧土边界线视觉导航技术研究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农业现代化研究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2017(02): 343-351.</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[11]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李勇，丁伟利</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基于暗原色的农机具视觉导航线提取算法</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光学学报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2015(02): 229-236.</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[12]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周俊，姬长英</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基于知识的视觉导航农业机器人行走路径识别</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农业工程学报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2003(06): 101-105.</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[13]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于国英，张小丽</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行播作物农田图像边界提取研究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安徽农业科学</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2012(04): 2517-2519.</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[14] Zhang T, Xia J, Wu G, et al. Automatic navigation path detection method for tillage machines working on high crop stubble fields based on machine vision[J]. INTERNATIONAL JOURNAL OF AGRICULTURAL AND BIOLOGICAL ENGINEERING. 2014, 7(4): 29-37.</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[15]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迟德霞，任文涛，刘金波，等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水稻插秧机视觉导航基准线识别研究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沈阳农业大学学报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2014(05): 559-565.</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[16]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刁智华，赵明珍，宋寅卯，等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基于机器视觉的玉米精准施药系统作物行识别算法及系统实现</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农业工程学报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2015(7): 47-52.</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[17]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邵长峰</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基于凸优化的二值描述子研究及实时作物行检测中的应用</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哈尔滨工业大学</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[18]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袁加红，朱德泉，孙丙宇，等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基于机器视觉的水稻秧苗图像分割</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浙江农业学报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2016(06): 1069-1075.</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[19]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韩永华，汪亚明，孙麒，等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基于小波变换及</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Otsu</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分割的农田作物行提取</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电子与信息学报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2016(01): 63-70.</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赵腾</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基于激光扫描的联合收割机自动导航方法研究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西北农林科技大学</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[21]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Ridler</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 W, </a:t>
            </a:r>
            <a:r>
              <a:rPr lang="en-US" altLang="zh-CN" sz="11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Calvard</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 PICTURE THRESHOLDING USING AN ITERATIVE SELECTION METHOD[J]. IEEE TRANSACTIONS ON SYSTEMS MAN AND CYBERNETICS. 1978, 8(8): 630-632.</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[22]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孟庆宽，何洁，仇瑞承，等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基于机器视觉的自然环境下作物行识别与导航线提取</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光学学报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2014(7): 180-186.</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[23]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张红霞，张铁中，陈兵旗</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基于模式识别的农田目标定位线检测</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2008, 39(02): 107-111.</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[24]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侯学贵</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除草机器人杂草识别与视觉导航技术研究</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南京林业大学</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2007.</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[25]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司永胜，姜国权，刘刚，等</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基于最小二乘法的早期作物行中心线检测方法</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1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1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2010(7): 163-167, 185</a:t>
            </a:r>
            <a:r>
              <a:rPr lang="en-US" altLang="zh-CN" sz="1100" kern="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20704622"/>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21</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7 </a:t>
            </a:r>
            <a:r>
              <a:rPr lang="zh-CN" altLang="en-US" b="1" dirty="0" smtClean="0"/>
              <a:t>参考文献</a:t>
            </a:r>
            <a:endParaRPr lang="zh-CN" altLang="en-US" sz="3600" b="1" dirty="0"/>
          </a:p>
        </p:txBody>
      </p:sp>
      <p:sp>
        <p:nvSpPr>
          <p:cNvPr id="7" name="椭圆 6"/>
          <p:cNvSpPr/>
          <p:nvPr/>
        </p:nvSpPr>
        <p:spPr>
          <a:xfrm>
            <a:off x="10790778" y="493520"/>
            <a:ext cx="545690" cy="545690"/>
          </a:xfrm>
          <a:prstGeom prst="ellipse">
            <a:avLst/>
          </a:prstGeom>
          <a:solidFill>
            <a:srgbClr val="BCCFC0"/>
          </a:solidFill>
          <a:ln>
            <a:solidFill>
              <a:schemeClr val="bg1"/>
            </a:solidFill>
          </a:ln>
          <a:effectLst>
            <a:glow>
              <a:schemeClr val="accent1">
                <a:alpha val="40000"/>
              </a:schemeClr>
            </a:glow>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矩形 8"/>
          <p:cNvSpPr/>
          <p:nvPr/>
        </p:nvSpPr>
        <p:spPr>
          <a:xfrm>
            <a:off x="838200" y="1378064"/>
            <a:ext cx="10515600" cy="4978286"/>
          </a:xfrm>
          <a:prstGeom prst="rect">
            <a:avLst/>
          </a:prstGeom>
        </p:spPr>
        <p:txBody>
          <a:bodyPr wrap="square">
            <a:spAutoFit/>
          </a:bodyPr>
          <a:lstStyle/>
          <a:p>
            <a:pPr algn="just">
              <a:spcAft>
                <a:spcPts val="0"/>
              </a:spcAft>
            </a:pPr>
            <a:r>
              <a:rPr lang="en-US" altLang="zh-CN" sz="1000" kern="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26]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袁佐云，毛志怀，魏青</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基于计算机视觉的作物行定位技术</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中国农业大学学报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2005(03): 69-72.</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[27] Jiang G, Wang Z, Liu H. Automatic detection of crop rows based on multi-ROIs[J]. Expert Systems with Applications. 2015, 42(5): 2429-2441.</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[28]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王晓杰</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基于机器视觉的农田作物行检测方法研究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河南理工大学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[29]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姜国权，杨小亚，王志衡，等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基于图像特征点粒子群聚类算法的麦田作物行检测</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农业工程学报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2017(11): 165-170.</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[30]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张志斌，潘华稳，李琛，等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一种基于平均垄间距的视觉导航垄线识别算法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计算机工程与应用</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2011(22): 191-194.</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[31] Jiang G, Wang X, Wang Z, et al. Wheat rows detection at the early growth stage based on Hough transform and vanishing point[J]. COMPUTERS AND ELECTRONICS IN AGRICULTURE. 2016, 123: 211-223.</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[32]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陈娇，杜尚丰</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农业机械机器视觉导航实时图像处理系统的改进</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2007</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年中国农业工程学会学术年会</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[Z].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中国黑龙江大庆</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20071.</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[33] Wang X, Chen Y, Chen B, et al. Detection of stubble row and inter-row line for computer vision guidance in no-till field[J].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Nongye</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Jixie</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Xuebao</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/Transactions of the Chinese Society of Agricultural Machinery. 2009, 40(6): 158-163.</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[34]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陈来荣，冀荣华</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基于梯度的</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RHT</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作物行中心线检测方法研究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湖北农业科学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2010(09): 2234-2236.</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[35]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庄晓霖</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基于机器视觉的路径识别及避障导航系统</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华南农业大学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2016.</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[36]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毛可骏</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基于单目视觉的自主插秧机导航信息识别技术研究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[37] Wang H, Ji C, An Q, et al. Detection of navigation route in greenhouse environment with machine vision: Proceedings of SPIE[Z]. Zeng Z, Li Y. 2012: 8349, 83491P.</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[38]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孙虹</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基于全景视觉的农业移动机器人自主导航研究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南京农业大学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[39] Zhu Z, He Y,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Zhai</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Z, et al. Research on Cotton Row Detection Algorithm Based on Binocular Vision[M]. Applied Mechanics and Materials, Liu H, Kuroda S I, Zheng L, 2014: 670-671, 1222-1227.</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[40]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金海龙</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插秧机视觉导航关键技术的研究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[41]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张豪</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基于机器视觉棉花图像的分割和棉田视觉导航研究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新疆农业大学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[42]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杨飞，刘刚，刘寅，等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基于机器视觉的农机具自动导航系统</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创新农业工程科技</a:t>
            </a:r>
            <a:r>
              <a:rPr lang="zh-CN"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推进现代农业发展——中国农业工程学会</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2011</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年学术年会</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[Z].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中国重庆</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20115.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[43]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梁栋，倪娜，李洪伟</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一种基于单目视觉的自主机器人导航控制方法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导航与控制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2014, 13(3): 14-18.</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[44] English A, Ross P, Ball D, et al. Vision Based Guidance for Robot Navigation in Agriculture[M]. IEEE International Conference on Robotics and Automation ICRA, 2014, 1693-1698.</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[45]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周俊，刘成良，姬长英</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农用轮式移动机器人相对位姿的求解方法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中国图象图形学报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2005(3): 310-314.</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[46]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赵颖，孙群，王书茂</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单目视觉导航智能车辆的自定位方法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计算机工程与设计</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2008(09): 2372-2374.</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[47]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李颢</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基于视觉的智能车辆自主导航方法研究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上海交通大学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[48]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施响军</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基于机器视觉的小型插身机导航研究</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浙江杭州</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2010.</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[49]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许华荣，王晓栋</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视觉导航系统摄像机外参数在线标定算法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厦门理工学院学报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2012(4): 33-37.</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[50]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曹倩，王库，杨永辉，等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TMS320DM642</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的农业机器人视觉导航路径检测</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 40(07): 171-175.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[51]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Vidovic</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Cupec</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R, </a:t>
            </a:r>
            <a:r>
              <a:rPr lang="en-US" altLang="zh-CN" sz="1000" kern="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Hocenski</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Z. Crop row detection by global energy minimization[J]. PATTERN RECOGNITION. 2016, 55: 68-86.</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[52]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丁幼春，王书茂，陈度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基于图像旋转投影的导航路径检测算法</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农业机械学报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2009(08): 155-160.</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[53]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汪博</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基于机器视觉的农业导航系统</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浙江理工大学</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2015.</a:t>
            </a:r>
            <a:endParaRPr lang="zh-CN" altLang="zh-CN" sz="1050" kern="100" dirty="0">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[54]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李旭，张为公</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智能车辆</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SINS/DGPS/</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视觉</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数字地图组合导航技术</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[J]. </a:t>
            </a:r>
            <a:r>
              <a:rPr lang="zh-CN" altLang="zh-CN" sz="1000" kern="0" dirty="0">
                <a:solidFill>
                  <a:srgbClr val="000000"/>
                </a:solidFill>
                <a:latin typeface="Times New Roman" panose="02020603050405020304" pitchFamily="18" charset="0"/>
                <a:ea typeface="宋体" panose="02010600030101010101" pitchFamily="2" charset="-122"/>
                <a:cs typeface="宋体" panose="02010600030101010101" pitchFamily="2" charset="-122"/>
              </a:rPr>
              <a:t>中国惯性技术学报</a:t>
            </a:r>
            <a:r>
              <a:rPr lang="en-US" altLang="zh-CN" sz="1000" kern="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2007, 15(03): 316-321.</a:t>
            </a:r>
            <a:endParaRPr lang="zh-CN" alt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94027542"/>
      </p:ext>
    </p:extLst>
  </p:cSld>
  <p:clrMapOvr>
    <a:masterClrMapping/>
  </p:clrMapOvr>
  <mc:AlternateContent xmlns:mc="http://schemas.openxmlformats.org/markup-compatibility/2006" xmlns:p14="http://schemas.microsoft.com/office/powerpoint/2010/main">
    <mc:Choice Requires="p14">
      <p:transition spd="slow" p14:dur="2000" advTm="166"/>
    </mc:Choice>
    <mc:Fallback xmlns="">
      <p:transition spd="slow" advTm="16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圆角矩形 58"/>
          <p:cNvSpPr/>
          <p:nvPr/>
        </p:nvSpPr>
        <p:spPr>
          <a:xfrm>
            <a:off x="2032619" y="2201528"/>
            <a:ext cx="8126763" cy="2011012"/>
          </a:xfrm>
          <a:prstGeom prst="roundRect">
            <a:avLst>
              <a:gd name="adj" fmla="val 50000"/>
            </a:avLst>
          </a:prstGeom>
          <a:solidFill>
            <a:srgbClr val="F3F3F3"/>
          </a:solidFill>
          <a:ln w="22225">
            <a:gradFill>
              <a:gsLst>
                <a:gs pos="0">
                  <a:schemeClr val="bg1">
                    <a:lumMod val="85000"/>
                  </a:schemeClr>
                </a:gs>
                <a:gs pos="100000">
                  <a:schemeClr val="bg1">
                    <a:lumMod val="95000"/>
                  </a:schemeClr>
                </a:gs>
              </a:gsLst>
              <a:lin ang="2700000" scaled="0"/>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2589049" y="2408757"/>
            <a:ext cx="7013902" cy="1569660"/>
          </a:xfrm>
          <a:prstGeom prst="rect">
            <a:avLst/>
          </a:prstGeom>
          <a:noFill/>
        </p:spPr>
        <p:txBody>
          <a:bodyPr wrap="square" rtlCol="0">
            <a:spAutoFit/>
          </a:bodyPr>
          <a:lstStyle/>
          <a:p>
            <a:pPr algn="ctr"/>
            <a:r>
              <a:rPr lang="zh-CN" altLang="en-US" sz="4800" dirty="0">
                <a:solidFill>
                  <a:schemeClr val="accent1">
                    <a:lumMod val="75000"/>
                  </a:schemeClr>
                </a:solidFill>
                <a:latin typeface="造字工房悦黑（非商用）常规体" pitchFamily="2" charset="-122"/>
                <a:ea typeface="造字工房悦黑（非商用）常规体" pitchFamily="2" charset="-122"/>
              </a:rPr>
              <a:t>谢谢</a:t>
            </a:r>
            <a:r>
              <a:rPr lang="zh-CN" altLang="en-US" sz="4800" dirty="0" smtClean="0">
                <a:solidFill>
                  <a:schemeClr val="accent1">
                    <a:lumMod val="75000"/>
                  </a:schemeClr>
                </a:solidFill>
                <a:latin typeface="造字工房悦黑（非商用）常规体" pitchFamily="2" charset="-122"/>
                <a:ea typeface="造字工房悦黑（非商用）常规体" pitchFamily="2" charset="-122"/>
              </a:rPr>
              <a:t>大家，</a:t>
            </a:r>
          </a:p>
          <a:p>
            <a:pPr algn="ctr"/>
            <a:r>
              <a:rPr lang="zh-CN" altLang="en-US" sz="4800" dirty="0" smtClean="0">
                <a:solidFill>
                  <a:schemeClr val="accent1">
                    <a:lumMod val="75000"/>
                  </a:schemeClr>
                </a:solidFill>
                <a:latin typeface="造字工房悦黑（非商用）常规体" pitchFamily="2" charset="-122"/>
                <a:ea typeface="造字工房悦黑（非商用）常规体" pitchFamily="2" charset="-122"/>
              </a:rPr>
              <a:t>请各位老师同学批评指正。</a:t>
            </a:r>
            <a:endParaRPr lang="en-US" altLang="zh-CN" sz="4800" dirty="0">
              <a:solidFill>
                <a:schemeClr val="accent1">
                  <a:lumMod val="75000"/>
                </a:schemeClr>
              </a:solidFill>
              <a:latin typeface="造字工房悦黑（非商用）常规体" pitchFamily="2" charset="-122"/>
              <a:ea typeface="造字工房悦黑（非商用）常规体" pitchFamily="2" charset="-122"/>
            </a:endParaRPr>
          </a:p>
        </p:txBody>
      </p:sp>
      <p:grpSp>
        <p:nvGrpSpPr>
          <p:cNvPr id="68" name="组合 67"/>
          <p:cNvGrpSpPr/>
          <p:nvPr/>
        </p:nvGrpSpPr>
        <p:grpSpPr>
          <a:xfrm>
            <a:off x="10199363" y="6231147"/>
            <a:ext cx="492649" cy="492649"/>
            <a:chOff x="3843955" y="2446144"/>
            <a:chExt cx="1556194" cy="1556194"/>
          </a:xfrm>
        </p:grpSpPr>
        <p:grpSp>
          <p:nvGrpSpPr>
            <p:cNvPr id="69" name="组合 68"/>
            <p:cNvGrpSpPr/>
            <p:nvPr/>
          </p:nvGrpSpPr>
          <p:grpSpPr>
            <a:xfrm>
              <a:off x="3843955" y="2446144"/>
              <a:ext cx="1556194" cy="1556194"/>
              <a:chOff x="3154508" y="1821271"/>
              <a:chExt cx="2785107" cy="2785102"/>
            </a:xfrm>
          </p:grpSpPr>
          <p:sp>
            <p:nvSpPr>
              <p:cNvPr id="82"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83" name="Freeform 5"/>
              <p:cNvSpPr>
                <a:spLocks/>
              </p:cNvSpPr>
              <p:nvPr/>
            </p:nvSpPr>
            <p:spPr bwMode="auto">
              <a:xfrm rot="10800000">
                <a:off x="3447677" y="2114440"/>
                <a:ext cx="2198769" cy="2198765"/>
              </a:xfrm>
              <a:prstGeom prst="ellipse">
                <a:avLst/>
              </a:prstGeom>
              <a:gradFill flip="none" rotWithShape="1">
                <a:gsLst>
                  <a:gs pos="0">
                    <a:schemeClr val="accent2"/>
                  </a:gs>
                  <a:gs pos="100000">
                    <a:schemeClr val="accent2">
                      <a:lumMod val="75000"/>
                    </a:schemeClr>
                  </a:gs>
                </a:gsLst>
                <a:lin ang="2700000" scaled="1"/>
                <a:tileRect/>
              </a:gradFill>
              <a:ln w="25400">
                <a:gradFill flip="none" rotWithShape="1">
                  <a:gsLst>
                    <a:gs pos="0">
                      <a:schemeClr val="accent2">
                        <a:lumMod val="75000"/>
                      </a:schemeClr>
                    </a:gs>
                    <a:gs pos="100000">
                      <a:schemeClr val="accent2"/>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grpSp>
          <p:nvGrpSpPr>
            <p:cNvPr id="70" name="组合 69"/>
            <p:cNvGrpSpPr>
              <a:grpSpLocks noChangeAspect="1"/>
            </p:cNvGrpSpPr>
            <p:nvPr/>
          </p:nvGrpSpPr>
          <p:grpSpPr>
            <a:xfrm>
              <a:off x="4305202" y="2997957"/>
              <a:ext cx="675251" cy="459226"/>
              <a:chOff x="3897313" y="2016126"/>
              <a:chExt cx="749300" cy="509588"/>
            </a:xfrm>
            <a:solidFill>
              <a:schemeClr val="bg1"/>
            </a:solidFill>
          </p:grpSpPr>
          <p:sp>
            <p:nvSpPr>
              <p:cNvPr id="7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2" name="Freeform 24"/>
              <p:cNvSpPr>
                <a:spLocks/>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3" name="Freeform 25"/>
              <p:cNvSpPr>
                <a:spLocks/>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4" name="Freeform 26"/>
              <p:cNvSpPr>
                <a:spLocks/>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5" name="Freeform 27"/>
              <p:cNvSpPr>
                <a:spLocks/>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6" name="Freeform 28"/>
              <p:cNvSpPr>
                <a:spLocks/>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7" name="Freeform 29"/>
              <p:cNvSpPr>
                <a:spLocks/>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8" name="Freeform 30"/>
              <p:cNvSpPr>
                <a:spLocks/>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9" name="Freeform 31"/>
              <p:cNvSpPr>
                <a:spLocks/>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0" name="Freeform 32"/>
              <p:cNvSpPr>
                <a:spLocks/>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1" name="Freeform 33"/>
              <p:cNvSpPr>
                <a:spLocks/>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84" name="组合 83"/>
          <p:cNvGrpSpPr/>
          <p:nvPr/>
        </p:nvGrpSpPr>
        <p:grpSpPr>
          <a:xfrm>
            <a:off x="10806397" y="6231147"/>
            <a:ext cx="492649" cy="492649"/>
            <a:chOff x="6839012" y="2446144"/>
            <a:chExt cx="1556194" cy="1556194"/>
          </a:xfrm>
        </p:grpSpPr>
        <p:grpSp>
          <p:nvGrpSpPr>
            <p:cNvPr id="85" name="组合 84"/>
            <p:cNvGrpSpPr/>
            <p:nvPr/>
          </p:nvGrpSpPr>
          <p:grpSpPr>
            <a:xfrm>
              <a:off x="6839012" y="2446144"/>
              <a:ext cx="1556194" cy="1556194"/>
              <a:chOff x="3154508" y="1821271"/>
              <a:chExt cx="2785107" cy="2785102"/>
            </a:xfrm>
          </p:grpSpPr>
          <p:sp>
            <p:nvSpPr>
              <p:cNvPr id="87"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88" name="Freeform 5"/>
              <p:cNvSpPr>
                <a:spLocks/>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86"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89" name="组合 88"/>
          <p:cNvGrpSpPr/>
          <p:nvPr/>
        </p:nvGrpSpPr>
        <p:grpSpPr>
          <a:xfrm>
            <a:off x="9592329" y="6231147"/>
            <a:ext cx="492649" cy="492649"/>
            <a:chOff x="997758" y="2442742"/>
            <a:chExt cx="1556194" cy="1556194"/>
          </a:xfrm>
        </p:grpSpPr>
        <p:grpSp>
          <p:nvGrpSpPr>
            <p:cNvPr id="90" name="组合 89"/>
            <p:cNvGrpSpPr/>
            <p:nvPr/>
          </p:nvGrpSpPr>
          <p:grpSpPr>
            <a:xfrm>
              <a:off x="997758" y="2442742"/>
              <a:ext cx="1556194" cy="1556194"/>
              <a:chOff x="3154508" y="1821271"/>
              <a:chExt cx="2785107" cy="2785102"/>
            </a:xfrm>
          </p:grpSpPr>
          <p:sp>
            <p:nvSpPr>
              <p:cNvPr id="92" name="Freeform 5"/>
              <p:cNvSpPr>
                <a:spLocks/>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93" name="Freeform 5"/>
              <p:cNvSpPr>
                <a:spLocks/>
              </p:cNvSpPr>
              <p:nvPr/>
            </p:nvSpPr>
            <p:spPr bwMode="auto">
              <a:xfrm rot="10800000">
                <a:off x="3447677" y="2114440"/>
                <a:ext cx="2198769" cy="219876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sz="1400" dirty="0">
                  <a:solidFill>
                    <a:prstClr val="black"/>
                  </a:solidFill>
                </a:endParaRPr>
              </a:p>
            </p:txBody>
          </p:sp>
        </p:grpSp>
        <p:sp>
          <p:nvSpPr>
            <p:cNvPr id="91" name="Freeform 7"/>
            <p:cNvSpPr>
              <a:spLocks noChangeAspect="1" noEditPoints="1"/>
            </p:cNvSpPr>
            <p:nvPr/>
          </p:nvSpPr>
          <p:spPr bwMode="auto">
            <a:xfrm>
              <a:off x="1432097" y="2948295"/>
              <a:ext cx="677075" cy="5548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
        <p:nvSpPr>
          <p:cNvPr id="95" name="文本框 94"/>
          <p:cNvSpPr txBox="1"/>
          <p:nvPr/>
        </p:nvSpPr>
        <p:spPr>
          <a:xfrm>
            <a:off x="5195754" y="4700745"/>
            <a:ext cx="1800493"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指导老师：方慧</a:t>
            </a:r>
          </a:p>
        </p:txBody>
      </p:sp>
      <p:sp>
        <p:nvSpPr>
          <p:cNvPr id="96" name="文本框 95"/>
          <p:cNvSpPr txBox="1"/>
          <p:nvPr/>
        </p:nvSpPr>
        <p:spPr>
          <a:xfrm>
            <a:off x="8805230" y="4700745"/>
            <a:ext cx="2031325"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时间：</a:t>
            </a:r>
            <a:r>
              <a:rPr lang="en-US" altLang="zh-CN" dirty="0" smtClean="0">
                <a:solidFill>
                  <a:schemeClr val="accent1">
                    <a:lumMod val="75000"/>
                  </a:schemeClr>
                </a:solidFill>
                <a:latin typeface="造字工房悦黑（非商用）常规体" pitchFamily="2" charset="-122"/>
                <a:ea typeface="造字工房悦黑（非商用）常规体" pitchFamily="2" charset="-122"/>
              </a:rPr>
              <a:t>2018.10.30</a:t>
            </a:r>
            <a:endParaRPr lang="zh-CN" altLang="en-US" dirty="0">
              <a:solidFill>
                <a:schemeClr val="accent1">
                  <a:lumMod val="75000"/>
                </a:schemeClr>
              </a:solidFill>
              <a:latin typeface="造字工房悦黑（非商用）常规体" pitchFamily="2" charset="-122"/>
              <a:ea typeface="造字工房悦黑（非商用）常规体" pitchFamily="2" charset="-122"/>
            </a:endParaRPr>
          </a:p>
        </p:txBody>
      </p:sp>
      <p:sp>
        <p:nvSpPr>
          <p:cNvPr id="40" name="文本框 39">
            <a:extLst>
              <a:ext uri="{FF2B5EF4-FFF2-40B4-BE49-F238E27FC236}">
                <a16:creationId xmlns:a16="http://schemas.microsoft.com/office/drawing/2014/main" id="{D43D5E4A-5C71-42A6-A339-C942F0A6E74B}"/>
              </a:ext>
            </a:extLst>
          </p:cNvPr>
          <p:cNvSpPr txBox="1"/>
          <p:nvPr/>
        </p:nvSpPr>
        <p:spPr>
          <a:xfrm>
            <a:off x="720090" y="4663328"/>
            <a:ext cx="1569660"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汇报人：陈海</a:t>
            </a:r>
          </a:p>
        </p:txBody>
      </p:sp>
      <p:sp>
        <p:nvSpPr>
          <p:cNvPr id="38" name="页脚占位符 2"/>
          <p:cNvSpPr>
            <a:spLocks noGrp="1"/>
          </p:cNvSpPr>
          <p:nvPr>
            <p:ph type="ftr" sz="quarter" idx="11"/>
          </p:nvPr>
        </p:nvSpPr>
        <p:spPr>
          <a:prstGeom prst="rect">
            <a:avLst/>
          </a:prstGeom>
        </p:spPr>
        <p:txBody>
          <a:bodyPr/>
          <a:lstStyle/>
          <a:p>
            <a:pPr algn="ctr"/>
            <a:r>
              <a:rPr lang="zh-CN" altLang="en-US" dirty="0" smtClean="0"/>
              <a:t>浙江大学硕士开题报告</a:t>
            </a:r>
            <a:endParaRPr lang="zh-CN" altLang="en-US" dirty="0"/>
          </a:p>
        </p:txBody>
      </p:sp>
    </p:spTree>
    <p:extLst>
      <p:ext uri="{BB962C8B-B14F-4D97-AF65-F5344CB8AC3E}">
        <p14:creationId xmlns:p14="http://schemas.microsoft.com/office/powerpoint/2010/main" val="1786285429"/>
      </p:ext>
    </p:extLst>
  </p:cSld>
  <p:clrMapOvr>
    <a:masterClrMapping/>
  </p:clrMapOvr>
  <mc:AlternateContent xmlns:mc="http://schemas.openxmlformats.org/markup-compatibility/2006" xmlns:p14="http://schemas.microsoft.com/office/powerpoint/2010/main">
    <mc:Choice Requires="p14">
      <p:transition p14:dur="0" advTm="362"/>
    </mc:Choice>
    <mc:Fallback xmlns="">
      <p:transition advTm="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750"/>
                                        <p:tgtEl>
                                          <p:spTgt spid="59"/>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1000"/>
                                        <p:tgtEl>
                                          <p:spTgt spid="60"/>
                                        </p:tgtEl>
                                      </p:cBhvr>
                                    </p:animEffect>
                                  </p:childTnLst>
                                </p:cTn>
                              </p:par>
                            </p:childTnLst>
                          </p:cTn>
                        </p:par>
                        <p:par>
                          <p:cTn id="11" fill="hold">
                            <p:stCondLst>
                              <p:cond delay="1250"/>
                            </p:stCondLst>
                            <p:childTnLst>
                              <p:par>
                                <p:cTn id="12" presetID="2" presetClass="entr" presetSubtype="4" decel="100000" fill="hold" nodeType="afterEffect">
                                  <p:stCondLst>
                                    <p:cond delay="0"/>
                                  </p:stCondLst>
                                  <p:childTnLst>
                                    <p:set>
                                      <p:cBhvr>
                                        <p:cTn id="13" dur="1" fill="hold">
                                          <p:stCondLst>
                                            <p:cond delay="0"/>
                                          </p:stCondLst>
                                        </p:cTn>
                                        <p:tgtEl>
                                          <p:spTgt spid="89"/>
                                        </p:tgtEl>
                                        <p:attrNameLst>
                                          <p:attrName>style.visibility</p:attrName>
                                        </p:attrNameLst>
                                      </p:cBhvr>
                                      <p:to>
                                        <p:strVal val="visible"/>
                                      </p:to>
                                    </p:set>
                                    <p:anim calcmode="lin" valueType="num">
                                      <p:cBhvr additive="base">
                                        <p:cTn id="14" dur="500" fill="hold"/>
                                        <p:tgtEl>
                                          <p:spTgt spid="89"/>
                                        </p:tgtEl>
                                        <p:attrNameLst>
                                          <p:attrName>ppt_x</p:attrName>
                                        </p:attrNameLst>
                                      </p:cBhvr>
                                      <p:tavLst>
                                        <p:tav tm="0">
                                          <p:val>
                                            <p:strVal val="#ppt_x"/>
                                          </p:val>
                                        </p:tav>
                                        <p:tav tm="100000">
                                          <p:val>
                                            <p:strVal val="#ppt_x"/>
                                          </p:val>
                                        </p:tav>
                                      </p:tavLst>
                                    </p:anim>
                                    <p:anim calcmode="lin" valueType="num">
                                      <p:cBhvr additive="base">
                                        <p:cTn id="15" dur="500" fill="hold"/>
                                        <p:tgtEl>
                                          <p:spTgt spid="89"/>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50"/>
                                  </p:stCondLst>
                                  <p:childTnLst>
                                    <p:set>
                                      <p:cBhvr>
                                        <p:cTn id="17" dur="1" fill="hold">
                                          <p:stCondLst>
                                            <p:cond delay="0"/>
                                          </p:stCondLst>
                                        </p:cTn>
                                        <p:tgtEl>
                                          <p:spTgt spid="68"/>
                                        </p:tgtEl>
                                        <p:attrNameLst>
                                          <p:attrName>style.visibility</p:attrName>
                                        </p:attrNameLst>
                                      </p:cBhvr>
                                      <p:to>
                                        <p:strVal val="visible"/>
                                      </p:to>
                                    </p:set>
                                    <p:anim calcmode="lin" valueType="num">
                                      <p:cBhvr additive="base">
                                        <p:cTn id="18" dur="500" fill="hold"/>
                                        <p:tgtEl>
                                          <p:spTgt spid="68"/>
                                        </p:tgtEl>
                                        <p:attrNameLst>
                                          <p:attrName>ppt_x</p:attrName>
                                        </p:attrNameLst>
                                      </p:cBhvr>
                                      <p:tavLst>
                                        <p:tav tm="0">
                                          <p:val>
                                            <p:strVal val="#ppt_x"/>
                                          </p:val>
                                        </p:tav>
                                        <p:tav tm="100000">
                                          <p:val>
                                            <p:strVal val="#ppt_x"/>
                                          </p:val>
                                        </p:tav>
                                      </p:tavLst>
                                    </p:anim>
                                    <p:anim calcmode="lin" valueType="num">
                                      <p:cBhvr additive="base">
                                        <p:cTn id="19" dur="500" fill="hold"/>
                                        <p:tgtEl>
                                          <p:spTgt spid="68"/>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50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ppt_x"/>
                                          </p:val>
                                        </p:tav>
                                        <p:tav tm="100000">
                                          <p:val>
                                            <p:strVal val="#ppt_x"/>
                                          </p:val>
                                        </p:tav>
                                      </p:tavLst>
                                    </p:anim>
                                    <p:anim calcmode="lin" valueType="num">
                                      <p:cBhvr additive="base">
                                        <p:cTn id="23" dur="500" fill="hold"/>
                                        <p:tgtEl>
                                          <p:spTgt spid="84"/>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14" presetClass="entr" presetSubtype="10"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par>
                          <p:cTn id="28" fill="hold">
                            <p:stCondLst>
                              <p:cond delay="2750"/>
                            </p:stCondLst>
                            <p:childTnLst>
                              <p:par>
                                <p:cTn id="29" presetID="14" presetClass="entr" presetSubtype="1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randombar(horizontal)">
                                      <p:cBhvr>
                                        <p:cTn id="31" dur="500"/>
                                        <p:tgtEl>
                                          <p:spTgt spid="96"/>
                                        </p:tgtEl>
                                      </p:cBhvr>
                                    </p:animEffect>
                                  </p:childTnLst>
                                </p:cTn>
                              </p:par>
                            </p:childTnLst>
                          </p:cTn>
                        </p:par>
                        <p:par>
                          <p:cTn id="32" fill="hold">
                            <p:stCondLst>
                              <p:cond delay="3250"/>
                            </p:stCondLst>
                            <p:childTnLst>
                              <p:par>
                                <p:cTn id="33" presetID="14" presetClass="entr" presetSubtype="1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randombar(horizontal)">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95" grpId="0"/>
      <p:bldP spid="96"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3005951" cy="769441"/>
          </a:xfrm>
          <a:prstGeom prst="rect">
            <a:avLst/>
          </a:prstGeom>
        </p:spPr>
        <p:txBody>
          <a:bodyPr wrap="none">
            <a:spAutoFit/>
          </a:bodyPr>
          <a:lstStyle/>
          <a:p>
            <a:r>
              <a:rPr lang="en-US" altLang="zh-CN" sz="4400" dirty="0">
                <a:solidFill>
                  <a:schemeClr val="accent1"/>
                </a:solidFill>
                <a:latin typeface="造字工房悦黑（非商用）常规体" pitchFamily="2" charset="-122"/>
                <a:ea typeface="造字工房悦黑（非商用）常规体" pitchFamily="2" charset="-122"/>
              </a:rPr>
              <a:t>1 </a:t>
            </a:r>
            <a:r>
              <a:rPr lang="zh-CN" altLang="en-US" sz="4400" dirty="0" smtClean="0">
                <a:solidFill>
                  <a:schemeClr val="accent1"/>
                </a:solidFill>
                <a:latin typeface="造字工房悦黑（非商用）常规体" pitchFamily="2" charset="-122"/>
                <a:ea typeface="造字工房悦黑（非商用）常规体" pitchFamily="2" charset="-122"/>
              </a:rPr>
              <a:t>研究意义</a:t>
            </a:r>
            <a:endParaRPr lang="zh-CN" altLang="en-US" sz="4400" dirty="0">
              <a:solidFill>
                <a:schemeClr val="accent1"/>
              </a:solidFill>
              <a:latin typeface="造字工房悦黑（非商用）常规体" pitchFamily="2" charset="-122"/>
              <a:ea typeface="造字工房悦黑（非商用）常规体" pitchFamily="2" charset="-122"/>
            </a:endParaRPr>
          </a:p>
        </p:txBody>
      </p:sp>
      <p:sp>
        <p:nvSpPr>
          <p:cNvPr id="45" name="Freeform 5"/>
          <p:cNvSpPr>
            <a:spLocks/>
          </p:cNvSpPr>
          <p:nvPr/>
        </p:nvSpPr>
        <p:spPr bwMode="auto">
          <a:xfrm rot="10800000">
            <a:off x="2768312" y="2317125"/>
            <a:ext cx="1890261" cy="1890261"/>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47" name="矩形 46"/>
          <p:cNvSpPr/>
          <p:nvPr/>
        </p:nvSpPr>
        <p:spPr>
          <a:xfrm>
            <a:off x="4933412" y="3459375"/>
            <a:ext cx="139653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课题来源</a:t>
            </a:r>
            <a:endParaRPr lang="zh-CN" altLang="en-US" dirty="0">
              <a:solidFill>
                <a:schemeClr val="bg1">
                  <a:lumMod val="50000"/>
                </a:schemeClr>
              </a:solidFill>
              <a:latin typeface="+mn-ea"/>
            </a:endParaRPr>
          </a:p>
        </p:txBody>
      </p:sp>
      <p:sp>
        <p:nvSpPr>
          <p:cNvPr id="48" name="矩形 47"/>
          <p:cNvSpPr/>
          <p:nvPr/>
        </p:nvSpPr>
        <p:spPr>
          <a:xfrm>
            <a:off x="6569521" y="3459375"/>
            <a:ext cx="139653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课题意义</a:t>
            </a:r>
            <a:endParaRPr lang="zh-CN" altLang="en-US" dirty="0">
              <a:solidFill>
                <a:schemeClr val="bg1">
                  <a:lumMod val="50000"/>
                </a:schemeClr>
              </a:solidFill>
              <a:latin typeface="+mn-ea"/>
            </a:endParaRPr>
          </a:p>
        </p:txBody>
      </p:sp>
      <p:sp>
        <p:nvSpPr>
          <p:cNvPr id="49" name="矩形 48"/>
          <p:cNvSpPr/>
          <p:nvPr/>
        </p:nvSpPr>
        <p:spPr>
          <a:xfrm>
            <a:off x="4933412" y="3877476"/>
            <a:ext cx="2089033"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国内外研究现状</a:t>
            </a:r>
            <a:endParaRPr lang="zh-CN" altLang="en-US" dirty="0">
              <a:solidFill>
                <a:schemeClr val="bg1">
                  <a:lumMod val="50000"/>
                </a:schemeClr>
              </a:solidFill>
              <a:latin typeface="+mn-ea"/>
            </a:endParaRPr>
          </a:p>
        </p:txBody>
      </p:sp>
      <p:sp>
        <p:nvSpPr>
          <p:cNvPr id="4" name="日期占位符 3">
            <a:extLst>
              <a:ext uri="{FF2B5EF4-FFF2-40B4-BE49-F238E27FC236}">
                <a16:creationId xmlns:a16="http://schemas.microsoft.com/office/drawing/2014/main" id="{66633431-9368-4B9B-A607-9FFAC0336A57}"/>
              </a:ext>
            </a:extLst>
          </p:cNvPr>
          <p:cNvSpPr>
            <a:spLocks noGrp="1"/>
          </p:cNvSpPr>
          <p:nvPr>
            <p:ph type="dt" sz="half" idx="10"/>
          </p:nvPr>
        </p:nvSpPr>
        <p:spPr/>
        <p:txBody>
          <a:bodyPr/>
          <a:lstStyle/>
          <a:p>
            <a:fld id="{634F8487-E35B-477C-B8EC-EBFFED00972E}" type="datetime1">
              <a:rPr lang="zh-CN" altLang="en-US" smtClean="0"/>
              <a:t>2018/10/26</a:t>
            </a:fld>
            <a:endParaRPr lang="zh-CN" altLang="en-US"/>
          </a:p>
        </p:txBody>
      </p:sp>
      <p:sp>
        <p:nvSpPr>
          <p:cNvPr id="3" name="页脚占位符 2">
            <a:extLst>
              <a:ext uri="{FF2B5EF4-FFF2-40B4-BE49-F238E27FC236}">
                <a16:creationId xmlns:a16="http://schemas.microsoft.com/office/drawing/2014/main" id="{51A4B7A6-2C02-43AA-8340-4DE06F1F445A}"/>
              </a:ext>
            </a:extLst>
          </p:cNvPr>
          <p:cNvSpPr>
            <a:spLocks noGrp="1"/>
          </p:cNvSpPr>
          <p:nvPr>
            <p:ph type="ftr" sz="quarter" idx="11"/>
          </p:nvPr>
        </p:nvSpPr>
        <p:spPr>
          <a:xfrm>
            <a:off x="4038600" y="6356350"/>
            <a:ext cx="4114800" cy="365125"/>
          </a:xfrm>
          <a:prstGeom prst="rect">
            <a:avLst/>
          </a:prstGeom>
        </p:spPr>
        <p:txBody>
          <a:bodyPr/>
          <a:lstStyle/>
          <a:p>
            <a:pPr algn="ctr"/>
            <a:r>
              <a:rPr lang="zh-CN" altLang="en-US" dirty="0"/>
              <a:t>浙江大学硕士开题报告</a:t>
            </a:r>
          </a:p>
        </p:txBody>
      </p:sp>
      <p:sp>
        <p:nvSpPr>
          <p:cNvPr id="16" name="饼形 15"/>
          <p:cNvSpPr/>
          <p:nvPr/>
        </p:nvSpPr>
        <p:spPr>
          <a:xfrm>
            <a:off x="3004457" y="2553270"/>
            <a:ext cx="1479600" cy="14796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63507595"/>
      </p:ext>
    </p:extLst>
  </p:cSld>
  <p:clrMapOvr>
    <a:masterClrMapping/>
  </p:clrMapOvr>
  <mc:AlternateContent xmlns:mc="http://schemas.openxmlformats.org/markup-compatibility/2006" xmlns:p14="http://schemas.microsoft.com/office/powerpoint/2010/main">
    <mc:Choice Requires="p14">
      <p:transition p14:dur="0" advTm="4783"/>
    </mc:Choice>
    <mc:Fallback xmlns="">
      <p:transition advTm="4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600" fill="hold"/>
                                        <p:tgtEl>
                                          <p:spTgt spid="11"/>
                                        </p:tgtEl>
                                        <p:attrNameLst>
                                          <p:attrName>ppt_x</p:attrName>
                                        </p:attrNameLst>
                                      </p:cBhvr>
                                      <p:tavLst>
                                        <p:tav tm="0">
                                          <p:val>
                                            <p:strVal val="1+#ppt_w/2"/>
                                          </p:val>
                                        </p:tav>
                                        <p:tav tm="100000">
                                          <p:val>
                                            <p:strVal val="#ppt_x"/>
                                          </p:val>
                                        </p:tav>
                                      </p:tavLst>
                                    </p:anim>
                                    <p:anim calcmode="lin" valueType="num">
                                      <p:cBhvr additive="base">
                                        <p:cTn id="8" dur="6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84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340"/>
                            </p:stCondLst>
                            <p:childTnLst>
                              <p:par>
                                <p:cTn id="14" presetID="2" presetClass="entr" presetSubtype="4" decel="10000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15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ppt_x"/>
                                          </p:val>
                                        </p:tav>
                                        <p:tav tm="100000">
                                          <p:val>
                                            <p:strVal val="#ppt_x"/>
                                          </p:val>
                                        </p:tav>
                                      </p:tavLst>
                                    </p:anim>
                                    <p:anim calcmode="lin" valueType="num">
                                      <p:cBhvr additive="base">
                                        <p:cTn id="21" dur="500" fill="hold"/>
                                        <p:tgtEl>
                                          <p:spTgt spid="4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30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ppt_x"/>
                                          </p:val>
                                        </p:tav>
                                        <p:tav tm="100000">
                                          <p:val>
                                            <p:strVal val="#ppt_x"/>
                                          </p:val>
                                        </p:tav>
                                      </p:tavLst>
                                    </p:anim>
                                    <p:anim calcmode="lin" valueType="num">
                                      <p:cBhvr additive="base">
                                        <p:cTn id="25"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7"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70053" y="1599299"/>
            <a:ext cx="4619021" cy="4062651"/>
          </a:xfrm>
          <a:prstGeom prst="rect">
            <a:avLst/>
          </a:prstGeom>
          <a:noFill/>
        </p:spPr>
        <p:txBody>
          <a:bodyPr wrap="square" rtlCol="0" anchor="ctr">
            <a:spAutoFit/>
          </a:bodyPr>
          <a:lstStyle/>
          <a:p>
            <a:pPr>
              <a:lnSpc>
                <a:spcPct val="150000"/>
              </a:lnSpc>
            </a:pPr>
            <a:r>
              <a:rPr lang="zh-CN" altLang="zh-CN" sz="2800" b="1" dirty="0"/>
              <a:t>国家重点研发</a:t>
            </a:r>
            <a:r>
              <a:rPr lang="zh-CN" altLang="zh-CN" sz="2800" b="1" dirty="0" smtClean="0"/>
              <a:t>计划</a:t>
            </a:r>
            <a:endParaRPr lang="en-US" altLang="zh-CN" sz="2800" b="1" dirty="0" smtClean="0"/>
          </a:p>
          <a:p>
            <a:pPr>
              <a:lnSpc>
                <a:spcPct val="150000"/>
              </a:lnSpc>
            </a:pPr>
            <a:r>
              <a:rPr lang="zh-CN" altLang="zh-CN" sz="2400" dirty="0" smtClean="0"/>
              <a:t>“智能农机装备”</a:t>
            </a:r>
            <a:r>
              <a:rPr lang="zh-CN" altLang="zh-CN" sz="2400" dirty="0"/>
              <a:t>重点专项</a:t>
            </a:r>
            <a:r>
              <a:rPr lang="en-US" altLang="zh-CN" sz="2400" dirty="0"/>
              <a:t>2017</a:t>
            </a:r>
            <a:r>
              <a:rPr lang="zh-CN" altLang="zh-CN" sz="2400" dirty="0"/>
              <a:t>年度“基于北斗的农机定位与导航技术装置研究”</a:t>
            </a:r>
            <a:r>
              <a:rPr lang="zh-CN" altLang="zh-CN" sz="2400" dirty="0" smtClean="0"/>
              <a:t>项目</a:t>
            </a:r>
            <a:endParaRPr lang="en-US" altLang="zh-CN" sz="2400" dirty="0" smtClean="0"/>
          </a:p>
          <a:p>
            <a:pPr>
              <a:lnSpc>
                <a:spcPct val="150000"/>
              </a:lnSpc>
            </a:pPr>
            <a:r>
              <a:rPr lang="zh-CN" altLang="en-US" sz="2400" b="1" dirty="0" smtClean="0"/>
              <a:t>子</a:t>
            </a:r>
            <a:r>
              <a:rPr lang="zh-CN" altLang="zh-CN" sz="2400" b="1" dirty="0" smtClean="0"/>
              <a:t>课题一</a:t>
            </a:r>
            <a:r>
              <a:rPr lang="zh-CN" altLang="en-US" sz="2400" b="1" dirty="0" smtClean="0"/>
              <a:t>任务</a:t>
            </a:r>
            <a:endParaRPr lang="en-US" altLang="zh-CN" sz="2400" b="1" dirty="0" smtClean="0"/>
          </a:p>
          <a:p>
            <a:pPr>
              <a:lnSpc>
                <a:spcPct val="150000"/>
              </a:lnSpc>
            </a:pPr>
            <a:r>
              <a:rPr lang="zh-CN" altLang="zh-CN" sz="2400" dirty="0" smtClean="0"/>
              <a:t>“</a:t>
            </a:r>
            <a:r>
              <a:rPr lang="zh-CN" altLang="zh-CN" sz="2400" dirty="0"/>
              <a:t>基于机器视觉和</a:t>
            </a:r>
            <a:r>
              <a:rPr lang="en-US" altLang="zh-CN" sz="2400" dirty="0"/>
              <a:t>GNSS</a:t>
            </a:r>
            <a:r>
              <a:rPr lang="zh-CN" altLang="zh-CN" sz="2400" dirty="0"/>
              <a:t>的多源信息融合定位技术与装置</a:t>
            </a:r>
            <a:r>
              <a:rPr lang="zh-CN" altLang="zh-CN" sz="2400" dirty="0" smtClean="0"/>
              <a:t>”</a:t>
            </a:r>
            <a:endParaRPr lang="zh-CN" altLang="zh-CN" sz="2400" dirty="0"/>
          </a:p>
        </p:txBody>
      </p:sp>
      <p:grpSp>
        <p:nvGrpSpPr>
          <p:cNvPr id="12" name="组合 11"/>
          <p:cNvGrpSpPr/>
          <p:nvPr/>
        </p:nvGrpSpPr>
        <p:grpSpPr>
          <a:xfrm>
            <a:off x="838200" y="1862456"/>
            <a:ext cx="5837072" cy="3630481"/>
            <a:chOff x="937979" y="1752909"/>
            <a:chExt cx="2701946" cy="2701946"/>
          </a:xfrm>
        </p:grpSpPr>
        <p:sp>
          <p:nvSpPr>
            <p:cNvPr id="13" name="椭圆 12"/>
            <p:cNvSpPr>
              <a:spLocks noChangeAspect="1"/>
            </p:cNvSpPr>
            <p:nvPr/>
          </p:nvSpPr>
          <p:spPr>
            <a:xfrm>
              <a:off x="937979" y="1752909"/>
              <a:ext cx="2701946" cy="2701946"/>
            </a:xfrm>
            <a:prstGeom prst="rect">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540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a:spLocks noChangeAspect="1"/>
            </p:cNvSpPr>
            <p:nvPr/>
          </p:nvSpPr>
          <p:spPr>
            <a:xfrm>
              <a:off x="1028517" y="1843445"/>
              <a:ext cx="2502501" cy="2520871"/>
            </a:xfrm>
            <a:prstGeom prst="rect">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日期占位符 3">
            <a:extLst>
              <a:ext uri="{FF2B5EF4-FFF2-40B4-BE49-F238E27FC236}">
                <a16:creationId xmlns:a16="http://schemas.microsoft.com/office/drawing/2014/main" id="{8553FFE9-88EB-4A14-A4FF-0AC779FF40C1}"/>
              </a:ext>
            </a:extLst>
          </p:cNvPr>
          <p:cNvSpPr>
            <a:spLocks noGrp="1"/>
          </p:cNvSpPr>
          <p:nvPr>
            <p:ph type="dt" sz="half" idx="10"/>
          </p:nvPr>
        </p:nvSpPr>
        <p:spPr/>
        <p:txBody>
          <a:bodyPr/>
          <a:lstStyle/>
          <a:p>
            <a:fld id="{8DE97CC2-71B7-4A3C-91A6-B23C89D234E9}" type="datetime1">
              <a:rPr lang="zh-CN" altLang="en-US" smtClean="0"/>
              <a:t>2018/10/26</a:t>
            </a:fld>
            <a:endParaRPr lang="zh-CN" altLang="en-US"/>
          </a:p>
        </p:txBody>
      </p:sp>
      <p:sp>
        <p:nvSpPr>
          <p:cNvPr id="3" name="页脚占位符 2">
            <a:extLst>
              <a:ext uri="{FF2B5EF4-FFF2-40B4-BE49-F238E27FC236}">
                <a16:creationId xmlns:a16="http://schemas.microsoft.com/office/drawing/2014/main" id="{86A191F3-8B24-4054-8C7D-35F157E6C77B}"/>
              </a:ext>
            </a:extLst>
          </p:cNvPr>
          <p:cNvSpPr>
            <a:spLocks noGrp="1"/>
          </p:cNvSpPr>
          <p:nvPr>
            <p:ph type="ftr" sz="quarter" idx="11"/>
          </p:nvPr>
        </p:nvSpPr>
        <p:spPr/>
        <p:txBody>
          <a:bodyPr/>
          <a:lstStyle/>
          <a:p>
            <a:pPr algn="ctr"/>
            <a:r>
              <a:rPr lang="zh-CN" altLang="en-US" dirty="0"/>
              <a:t>浙江大学硕士开题报告</a:t>
            </a:r>
          </a:p>
        </p:txBody>
      </p:sp>
      <p:sp>
        <p:nvSpPr>
          <p:cNvPr id="2" name="灯片编号占位符 1">
            <a:extLst>
              <a:ext uri="{FF2B5EF4-FFF2-40B4-BE49-F238E27FC236}">
                <a16:creationId xmlns:a16="http://schemas.microsoft.com/office/drawing/2014/main" id="{3C607941-C31F-4ABB-A399-1D7C957A805E}"/>
              </a:ext>
            </a:extLst>
          </p:cNvPr>
          <p:cNvSpPr>
            <a:spLocks noGrp="1"/>
          </p:cNvSpPr>
          <p:nvPr>
            <p:ph type="sldNum" sz="quarter" idx="12"/>
          </p:nvPr>
        </p:nvSpPr>
        <p:spPr>
          <a:prstGeom prst="rect">
            <a:avLst/>
          </a:prstGeom>
        </p:spPr>
        <p:txBody>
          <a:bodyPr/>
          <a:lstStyle/>
          <a:p>
            <a:fld id="{C13D6D23-8EA6-445F-B959-20BE0C287158}" type="slidenum">
              <a:rPr lang="zh-CN" altLang="en-US" smtClean="0"/>
              <a:t>4</a:t>
            </a:fld>
            <a:endParaRPr lang="zh-CN" altLang="en-US"/>
          </a:p>
        </p:txBody>
      </p:sp>
      <p:sp>
        <p:nvSpPr>
          <p:cNvPr id="5" name="标题 4"/>
          <p:cNvSpPr>
            <a:spLocks noGrp="1"/>
          </p:cNvSpPr>
          <p:nvPr>
            <p:ph type="title" idx="4294967295"/>
          </p:nvPr>
        </p:nvSpPr>
        <p:spPr>
          <a:xfrm>
            <a:off x="0" y="365125"/>
            <a:ext cx="10515600" cy="812800"/>
          </a:xfrm>
          <a:prstGeom prst="rect">
            <a:avLst/>
          </a:prstGeom>
        </p:spPr>
        <p:txBody>
          <a:bodyPr/>
          <a:lstStyle/>
          <a:p>
            <a:r>
              <a:rPr lang="en-US" altLang="zh-CN" b="1" dirty="0" smtClean="0"/>
              <a:t>    1 </a:t>
            </a:r>
            <a:r>
              <a:rPr lang="zh-CN" altLang="en-US" b="1" dirty="0" smtClean="0"/>
              <a:t>研究意义</a:t>
            </a:r>
            <a:r>
              <a:rPr lang="en-US" altLang="zh-CN" b="1" dirty="0" smtClean="0"/>
              <a:t>-</a:t>
            </a:r>
            <a:r>
              <a:rPr lang="zh-CN" altLang="en-US" sz="3600" b="1" dirty="0" smtClean="0"/>
              <a:t>课题来源</a:t>
            </a:r>
            <a:endParaRPr lang="zh-CN" altLang="en-US" sz="3600" b="1" dirty="0"/>
          </a:p>
        </p:txBody>
      </p:sp>
      <p:pic>
        <p:nvPicPr>
          <p:cNvPr id="6" name="图片 5">
            <a:extLst>
              <a:ext uri="{FF2B5EF4-FFF2-40B4-BE49-F238E27FC236}">
                <a16:creationId xmlns:a16="http://schemas.microsoft.com/office/drawing/2014/main" id="{4726E5F2-7D76-441C-AF68-D0E4B711E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572" y="2295497"/>
            <a:ext cx="4781458" cy="2806508"/>
          </a:xfrm>
          <a:prstGeom prst="rect">
            <a:avLst/>
          </a:prstGeom>
        </p:spPr>
      </p:pic>
      <p:grpSp>
        <p:nvGrpSpPr>
          <p:cNvPr id="15" name="组合 14"/>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16" name="椭圆 15"/>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饼形 16"/>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081887712"/>
      </p:ext>
    </p:extLst>
  </p:cSld>
  <p:clrMapOvr>
    <a:masterClrMapping/>
  </p:clrMapOvr>
  <mc:AlternateContent xmlns:mc="http://schemas.openxmlformats.org/markup-compatibility/2006" xmlns:p14="http://schemas.microsoft.com/office/powerpoint/2010/main">
    <mc:Choice Requires="p14">
      <p:transition p14:dur="0" advTm="13040"/>
    </mc:Choice>
    <mc:Fallback xmlns="">
      <p:transition advTm="1304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92CF0A0-1BFA-4803-90B0-34CAC2537CD6}"/>
              </a:ext>
            </a:extLst>
          </p:cNvPr>
          <p:cNvSpPr>
            <a:spLocks noGrp="1"/>
          </p:cNvSpPr>
          <p:nvPr>
            <p:ph type="dt" sz="half" idx="10"/>
          </p:nvPr>
        </p:nvSpPr>
        <p:spPr/>
        <p:txBody>
          <a:bodyPr/>
          <a:lstStyle/>
          <a:p>
            <a:fld id="{18B7A53B-050F-4359-BEC9-56939055366F}" type="datetime1">
              <a:rPr lang="zh-CN" altLang="en-US" smtClean="0"/>
              <a:t>2018/10/26</a:t>
            </a:fld>
            <a:endParaRPr lang="zh-CN" altLang="en-US"/>
          </a:p>
        </p:txBody>
      </p:sp>
      <p:sp>
        <p:nvSpPr>
          <p:cNvPr id="4" name="页脚占位符 3">
            <a:extLst>
              <a:ext uri="{FF2B5EF4-FFF2-40B4-BE49-F238E27FC236}">
                <a16:creationId xmlns:a16="http://schemas.microsoft.com/office/drawing/2014/main" id="{C6A0FF4F-0AA0-4016-9732-E13A8DE6D8B1}"/>
              </a:ext>
            </a:extLst>
          </p:cNvPr>
          <p:cNvSpPr>
            <a:spLocks noGrp="1"/>
          </p:cNvSpPr>
          <p:nvPr>
            <p:ph type="ftr" sz="quarter" idx="11"/>
          </p:nvPr>
        </p:nvSpPr>
        <p:spPr/>
        <p:txBody>
          <a:bodyPr/>
          <a:lstStyle/>
          <a:p>
            <a:pPr algn="ctr"/>
            <a:r>
              <a:rPr lang="zh-CN" altLang="en-US" dirty="0"/>
              <a:t>浙江大学硕士开题报告</a:t>
            </a:r>
          </a:p>
        </p:txBody>
      </p:sp>
      <p:sp>
        <p:nvSpPr>
          <p:cNvPr id="5" name="灯片编号占位符 4">
            <a:extLst>
              <a:ext uri="{FF2B5EF4-FFF2-40B4-BE49-F238E27FC236}">
                <a16:creationId xmlns:a16="http://schemas.microsoft.com/office/drawing/2014/main" id="{58D28DFF-A1CE-49AB-B3A6-98223B908404}"/>
              </a:ext>
            </a:extLst>
          </p:cNvPr>
          <p:cNvSpPr>
            <a:spLocks noGrp="1"/>
          </p:cNvSpPr>
          <p:nvPr>
            <p:ph type="sldNum" sz="quarter" idx="12"/>
          </p:nvPr>
        </p:nvSpPr>
        <p:spPr/>
        <p:txBody>
          <a:bodyPr/>
          <a:lstStyle/>
          <a:p>
            <a:fld id="{C13D6D23-8EA6-445F-B959-20BE0C287158}" type="slidenum">
              <a:rPr lang="zh-CN" altLang="en-US" smtClean="0"/>
              <a:pPr/>
              <a:t>5</a:t>
            </a:fld>
            <a:endParaRPr lang="zh-CN" altLang="en-US" dirty="0"/>
          </a:p>
        </p:txBody>
      </p:sp>
      <p:sp>
        <p:nvSpPr>
          <p:cNvPr id="50"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1 </a:t>
            </a:r>
            <a:r>
              <a:rPr lang="zh-CN" altLang="en-US" b="1" dirty="0" smtClean="0"/>
              <a:t>研究意义</a:t>
            </a:r>
            <a:r>
              <a:rPr lang="en-US" altLang="zh-CN" b="1" dirty="0" smtClean="0"/>
              <a:t>-</a:t>
            </a:r>
            <a:r>
              <a:rPr lang="zh-CN" altLang="en-US" sz="3600" b="1" dirty="0" smtClean="0"/>
              <a:t>课题意义</a:t>
            </a:r>
            <a:endParaRPr lang="zh-CN" altLang="en-US" sz="3600" b="1" dirty="0"/>
          </a:p>
        </p:txBody>
      </p:sp>
      <p:graphicFrame>
        <p:nvGraphicFramePr>
          <p:cNvPr id="10" name="图示 9"/>
          <p:cNvGraphicFramePr/>
          <p:nvPr>
            <p:extLst>
              <p:ext uri="{D42A27DB-BD31-4B8C-83A1-F6EECF244321}">
                <p14:modId xmlns:p14="http://schemas.microsoft.com/office/powerpoint/2010/main" val="4199562136"/>
              </p:ext>
            </p:extLst>
          </p:nvPr>
        </p:nvGraphicFramePr>
        <p:xfrm>
          <a:off x="1189578" y="1358901"/>
          <a:ext cx="9935622"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组合 10"/>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12" name="椭圆 11"/>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饼形 12"/>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542981903"/>
      </p:ext>
    </p:extLst>
  </p:cSld>
  <p:clrMapOvr>
    <a:masterClrMapping/>
  </p:clrMapOvr>
  <mc:AlternateContent xmlns:mc="http://schemas.openxmlformats.org/markup-compatibility/2006" xmlns:p14="http://schemas.microsoft.com/office/powerpoint/2010/main">
    <mc:Choice Requires="p14">
      <p:transition p14:dur="0" advTm="50355"/>
    </mc:Choice>
    <mc:Fallback xmlns="">
      <p:transition advTm="50355"/>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6</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1 </a:t>
            </a:r>
            <a:r>
              <a:rPr lang="zh-CN" altLang="en-US" b="1" dirty="0" smtClean="0"/>
              <a:t>研究意义</a:t>
            </a:r>
            <a:r>
              <a:rPr lang="en-US" altLang="zh-CN" b="1" dirty="0" smtClean="0"/>
              <a:t>-</a:t>
            </a:r>
            <a:r>
              <a:rPr lang="zh-CN" altLang="en-US" sz="3600" b="1" dirty="0"/>
              <a:t>研究现状</a:t>
            </a:r>
          </a:p>
        </p:txBody>
      </p:sp>
      <p:graphicFrame>
        <p:nvGraphicFramePr>
          <p:cNvPr id="10" name="表格 9"/>
          <p:cNvGraphicFramePr>
            <a:graphicFrameLocks noGrp="1"/>
          </p:cNvGraphicFramePr>
          <p:nvPr>
            <p:extLst>
              <p:ext uri="{D42A27DB-BD31-4B8C-83A1-F6EECF244321}">
                <p14:modId xmlns:p14="http://schemas.microsoft.com/office/powerpoint/2010/main" val="4181861532"/>
              </p:ext>
            </p:extLst>
          </p:nvPr>
        </p:nvGraphicFramePr>
        <p:xfrm>
          <a:off x="838200" y="1335915"/>
          <a:ext cx="10510967" cy="4862444"/>
        </p:xfrm>
        <a:graphic>
          <a:graphicData uri="http://schemas.openxmlformats.org/drawingml/2006/table">
            <a:tbl>
              <a:tblPr firstRow="1" firstCol="1" bandRow="1">
                <a:tableStyleId>{5C22544A-7EE6-4342-B048-85BDC9FD1C3A}</a:tableStyleId>
              </a:tblPr>
              <a:tblGrid>
                <a:gridCol w="768628">
                  <a:extLst>
                    <a:ext uri="{9D8B030D-6E8A-4147-A177-3AD203B41FA5}">
                      <a16:colId xmlns:a16="http://schemas.microsoft.com/office/drawing/2014/main" val="1435686827"/>
                    </a:ext>
                  </a:extLst>
                </a:gridCol>
                <a:gridCol w="901763">
                  <a:extLst>
                    <a:ext uri="{9D8B030D-6E8A-4147-A177-3AD203B41FA5}">
                      <a16:colId xmlns:a16="http://schemas.microsoft.com/office/drawing/2014/main" val="3629463338"/>
                    </a:ext>
                  </a:extLst>
                </a:gridCol>
                <a:gridCol w="1754116">
                  <a:extLst>
                    <a:ext uri="{9D8B030D-6E8A-4147-A177-3AD203B41FA5}">
                      <a16:colId xmlns:a16="http://schemas.microsoft.com/office/drawing/2014/main" val="2633263661"/>
                    </a:ext>
                  </a:extLst>
                </a:gridCol>
                <a:gridCol w="1588035">
                  <a:extLst>
                    <a:ext uri="{9D8B030D-6E8A-4147-A177-3AD203B41FA5}">
                      <a16:colId xmlns:a16="http://schemas.microsoft.com/office/drawing/2014/main" val="1730637247"/>
                    </a:ext>
                  </a:extLst>
                </a:gridCol>
                <a:gridCol w="2382745">
                  <a:extLst>
                    <a:ext uri="{9D8B030D-6E8A-4147-A177-3AD203B41FA5}">
                      <a16:colId xmlns:a16="http://schemas.microsoft.com/office/drawing/2014/main" val="1429208220"/>
                    </a:ext>
                  </a:extLst>
                </a:gridCol>
                <a:gridCol w="3115680">
                  <a:extLst>
                    <a:ext uri="{9D8B030D-6E8A-4147-A177-3AD203B41FA5}">
                      <a16:colId xmlns:a16="http://schemas.microsoft.com/office/drawing/2014/main" val="691806403"/>
                    </a:ext>
                  </a:extLst>
                </a:gridCol>
              </a:tblGrid>
              <a:tr h="106610">
                <a:tc>
                  <a:txBody>
                    <a:bodyPr/>
                    <a:lstStyle/>
                    <a:p>
                      <a:pPr indent="0" algn="ctr">
                        <a:spcAft>
                          <a:spcPts val="0"/>
                        </a:spcAft>
                      </a:pPr>
                      <a:r>
                        <a:rPr lang="zh-CN" sz="900" kern="100" dirty="0">
                          <a:effectLst/>
                        </a:rPr>
                        <a:t>国家</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a:effectLst/>
                        </a:rPr>
                        <a:t>年份</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a:effectLst/>
                        </a:rPr>
                        <a:t>作者</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a:effectLst/>
                        </a:rPr>
                        <a:t>研究</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a:effectLst/>
                        </a:rPr>
                        <a:t>结果</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zh-CN" sz="900" kern="100" dirty="0">
                          <a:effectLst/>
                        </a:rPr>
                        <a:t>方法、结论</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2328921883"/>
                  </a:ext>
                </a:extLst>
              </a:tr>
              <a:tr h="319829">
                <a:tc>
                  <a:txBody>
                    <a:bodyPr/>
                    <a:lstStyle/>
                    <a:p>
                      <a:pPr indent="0" algn="ctr">
                        <a:spcAft>
                          <a:spcPts val="0"/>
                        </a:spcAft>
                      </a:pPr>
                      <a:r>
                        <a:rPr lang="zh-CN" sz="900" kern="100">
                          <a:effectLst/>
                        </a:rPr>
                        <a:t>日本</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1996</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Torii</a:t>
                      </a:r>
                      <a:r>
                        <a:rPr lang="zh-CN" sz="900" kern="100">
                          <a:effectLst/>
                        </a:rPr>
                        <a:t>等人</a:t>
                      </a:r>
                      <a:r>
                        <a:rPr lang="en-US" sz="900" kern="0" baseline="30000">
                          <a:effectLst/>
                        </a:rPr>
                        <a:t>[1]</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在</a:t>
                      </a:r>
                      <a:r>
                        <a:rPr lang="en-US" sz="900" kern="100">
                          <a:effectLst/>
                        </a:rPr>
                        <a:t>HIS</a:t>
                      </a:r>
                      <a:r>
                        <a:rPr lang="zh-CN" sz="900" kern="100">
                          <a:effectLst/>
                        </a:rPr>
                        <a:t>空间中利用水平扫描线和最小二乘法检测作物行</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在速度为</a:t>
                      </a:r>
                      <a:r>
                        <a:rPr lang="en-US" sz="900" kern="100">
                          <a:effectLst/>
                        </a:rPr>
                        <a:t>0.25m/s</a:t>
                      </a:r>
                      <a:r>
                        <a:rPr lang="zh-CN" sz="900" kern="100">
                          <a:effectLst/>
                        </a:rPr>
                        <a:t>时，在人工草坪取得了最大横向误差</a:t>
                      </a:r>
                      <a:r>
                        <a:rPr lang="en-US" sz="900" kern="100">
                          <a:effectLst/>
                        </a:rPr>
                        <a:t>0.024m,</a:t>
                      </a:r>
                      <a:r>
                        <a:rPr lang="zh-CN" sz="900" kern="100">
                          <a:effectLst/>
                        </a:rPr>
                        <a:t>航向角误差</a:t>
                      </a:r>
                      <a:r>
                        <a:rPr lang="en-US" sz="900" kern="100">
                          <a:effectLst/>
                        </a:rPr>
                        <a:t>1.5</a:t>
                      </a:r>
                      <a:r>
                        <a:rPr lang="zh-CN" sz="900" kern="100">
                          <a:effectLst/>
                        </a:rPr>
                        <a:t>°的结果。</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（未找到原文献，引用文献中内容）</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1265547107"/>
                  </a:ext>
                </a:extLst>
              </a:tr>
              <a:tr h="533048">
                <a:tc>
                  <a:txBody>
                    <a:bodyPr/>
                    <a:lstStyle/>
                    <a:p>
                      <a:pPr indent="0" algn="ctr">
                        <a:spcAft>
                          <a:spcPts val="0"/>
                        </a:spcAft>
                      </a:pPr>
                      <a:r>
                        <a:rPr lang="zh-CN" sz="900" kern="100">
                          <a:effectLst/>
                        </a:rPr>
                        <a:t>英国</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dirty="0">
                          <a:effectLst/>
                        </a:rPr>
                        <a:t>2001</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Hague T</a:t>
                      </a:r>
                      <a:r>
                        <a:rPr lang="en-US" sz="900" kern="0" baseline="30000">
                          <a:effectLst/>
                        </a:rPr>
                        <a:t>[2]</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一种在图像序列中定位作物行的方法</a:t>
                      </a:r>
                    </a:p>
                  </a:txBody>
                  <a:tcPr marL="19225" marR="19225" marT="0" marB="0" anchor="ctr"/>
                </a:tc>
                <a:tc>
                  <a:txBody>
                    <a:bodyPr/>
                    <a:lstStyle/>
                    <a:p>
                      <a:pPr indent="0" algn="just">
                        <a:spcAft>
                          <a:spcPts val="0"/>
                        </a:spcAft>
                      </a:pPr>
                      <a:r>
                        <a:rPr lang="zh-CN" sz="900" kern="100">
                          <a:effectLst/>
                        </a:rPr>
                        <a:t>该方法已被用于指导一个冬小麦的机械除草，</a:t>
                      </a:r>
                      <a:r>
                        <a:rPr lang="en-US" sz="900" kern="100">
                          <a:effectLst/>
                        </a:rPr>
                        <a:t>RMS</a:t>
                      </a:r>
                      <a:r>
                        <a:rPr lang="zh-CN" sz="900" kern="100">
                          <a:effectLst/>
                        </a:rPr>
                        <a:t>位置误差为</a:t>
                      </a:r>
                      <a:r>
                        <a:rPr lang="en-US" sz="900" kern="100">
                          <a:effectLst/>
                        </a:rPr>
                        <a:t>15.6mm</a:t>
                      </a:r>
                      <a:r>
                        <a:rPr lang="zh-CN" sz="900" kern="100">
                          <a:effectLst/>
                        </a:rPr>
                        <a:t>，速度为</a:t>
                      </a:r>
                      <a:r>
                        <a:rPr lang="en-US" sz="900" kern="100">
                          <a:effectLst/>
                        </a:rPr>
                        <a:t>1.6m/s</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平行作物行的周期振幅变化被利用。考虑到摄像机布置和作物行距的几何形状，推导出了一种滤波器，该滤波器允许提取作物行，同时减弱部分遮蔽和诸如杂草等虚假特征的影响。使用扩展卡尔曼滤波器跟踪行的位置和方向。</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879655190"/>
                  </a:ext>
                </a:extLst>
              </a:tr>
              <a:tr h="493125">
                <a:tc>
                  <a:txBody>
                    <a:bodyPr/>
                    <a:lstStyle/>
                    <a:p>
                      <a:pPr indent="0" algn="ctr">
                        <a:spcAft>
                          <a:spcPts val="0"/>
                        </a:spcAft>
                      </a:pPr>
                      <a:r>
                        <a:rPr lang="zh-CN" sz="900" kern="100">
                          <a:effectLst/>
                        </a:rPr>
                        <a:t>瑞典</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2002</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Astrand B</a:t>
                      </a:r>
                      <a:r>
                        <a:rPr lang="en-US" sz="900" kern="0" baseline="30000">
                          <a:effectLst/>
                        </a:rPr>
                        <a:t>[3]</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一种新的算法提出作物行行识别系统</a:t>
                      </a:r>
                    </a:p>
                  </a:txBody>
                  <a:tcPr marL="19225" marR="19225" marT="0" marB="0" anchor="ctr"/>
                </a:tc>
                <a:tc>
                  <a:txBody>
                    <a:bodyPr/>
                    <a:lstStyle/>
                    <a:p>
                      <a:pPr indent="0" algn="just">
                        <a:spcAft>
                          <a:spcPts val="0"/>
                        </a:spcAft>
                      </a:pPr>
                      <a:r>
                        <a:rPr lang="zh-CN" sz="900" kern="100">
                          <a:effectLst/>
                        </a:rPr>
                        <a:t>并已在室外现场测试广泛测试，并证明能够引导机器人的精度为</a:t>
                      </a:r>
                      <a:r>
                        <a:rPr lang="en-US" sz="900" kern="100">
                          <a:effectLst/>
                        </a:rPr>
                        <a:t>2cm</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本算法使用近红外光谱滤镜采集图片信息以排除土壤石头等噪音，检测一组平行霍夫直线并选择最佳直线作为导航线</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1976235085"/>
                  </a:ext>
                </a:extLst>
              </a:tr>
              <a:tr h="493125">
                <a:tc>
                  <a:txBody>
                    <a:bodyPr/>
                    <a:lstStyle/>
                    <a:p>
                      <a:pPr indent="0" algn="ctr">
                        <a:spcAft>
                          <a:spcPts val="0"/>
                        </a:spcAft>
                      </a:pPr>
                      <a:r>
                        <a:rPr lang="zh-CN" sz="900" kern="100">
                          <a:effectLst/>
                        </a:rPr>
                        <a:t>美国</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2004</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Han S, Zhang Q</a:t>
                      </a:r>
                      <a:r>
                        <a:rPr lang="en-US" sz="900" kern="0" baseline="30000">
                          <a:effectLst/>
                        </a:rPr>
                        <a:t>[4]</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多个窗口提取导航线</a:t>
                      </a:r>
                    </a:p>
                  </a:txBody>
                  <a:tcPr marL="19225" marR="19225" marT="0" marB="0" anchor="ctr"/>
                </a:tc>
                <a:tc>
                  <a:txBody>
                    <a:bodyPr/>
                    <a:lstStyle/>
                    <a:p>
                      <a:pPr indent="0" algn="just">
                        <a:spcAft>
                          <a:spcPts val="0"/>
                        </a:spcAft>
                      </a:pPr>
                      <a:r>
                        <a:rPr lang="zh-CN" sz="900" kern="100">
                          <a:effectLst/>
                        </a:rPr>
                        <a:t>用多个窗口提取导航线以提高其鲁棒性的方法。在大豆实验中平均误差为</a:t>
                      </a:r>
                      <a:r>
                        <a:rPr lang="en-US" sz="900" kern="100">
                          <a:effectLst/>
                        </a:rPr>
                        <a:t>1cm</a:t>
                      </a:r>
                      <a:r>
                        <a:rPr lang="zh-CN" sz="900" kern="100">
                          <a:effectLst/>
                        </a:rPr>
                        <a:t>，谷物（玉米）的平均误差为</a:t>
                      </a:r>
                      <a:r>
                        <a:rPr lang="en-US" sz="900" kern="100">
                          <a:effectLst/>
                        </a:rPr>
                        <a:t>2.4cm</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K-means</a:t>
                      </a:r>
                      <a:r>
                        <a:rPr lang="zh-CN" sz="900" kern="100">
                          <a:effectLst/>
                        </a:rPr>
                        <a:t>聚类分割</a:t>
                      </a:r>
                    </a:p>
                    <a:p>
                      <a:pPr indent="0" algn="just">
                        <a:spcAft>
                          <a:spcPts val="0"/>
                        </a:spcAft>
                      </a:pPr>
                      <a:r>
                        <a:rPr lang="zh-CN" sz="900" kern="100">
                          <a:effectLst/>
                        </a:rPr>
                        <a:t>多窗口指同一帧图片上</a:t>
                      </a:r>
                      <a:r>
                        <a:rPr lang="en-US" sz="900" kern="100">
                          <a:effectLst/>
                        </a:rPr>
                        <a:t>ROI</a:t>
                      </a:r>
                      <a:r>
                        <a:rPr lang="zh-CN" sz="900" kern="100">
                          <a:effectLst/>
                        </a:rPr>
                        <a:t>窗口。</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2271434234"/>
                  </a:ext>
                </a:extLst>
              </a:tr>
              <a:tr h="537955">
                <a:tc>
                  <a:txBody>
                    <a:bodyPr/>
                    <a:lstStyle/>
                    <a:p>
                      <a:pPr indent="0" algn="ctr">
                        <a:spcAft>
                          <a:spcPts val="0"/>
                        </a:spcAft>
                      </a:pPr>
                      <a:r>
                        <a:rPr lang="zh-CN" sz="900" kern="100">
                          <a:effectLst/>
                        </a:rPr>
                        <a:t>澳大利亚</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2014</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dirty="0">
                          <a:effectLst/>
                        </a:rPr>
                        <a:t>English, A.; Ross, P.; Ball, D.</a:t>
                      </a:r>
                      <a:r>
                        <a:rPr lang="zh-CN" sz="900" kern="100" dirty="0">
                          <a:effectLst/>
                        </a:rPr>
                        <a:t>等人</a:t>
                      </a:r>
                      <a:r>
                        <a:rPr lang="en-US" sz="900" kern="0" baseline="30000" dirty="0">
                          <a:effectLst/>
                        </a:rPr>
                        <a:t>[5]</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1200" kern="100" dirty="0">
                          <a:solidFill>
                            <a:srgbClr val="FF0000"/>
                          </a:solidFill>
                          <a:effectLst/>
                        </a:rPr>
                        <a:t>一种新的基于视觉的纹理跟踪方法</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方法能够在白天和夜晚对非常不同的形状跟踪作物在不同领域的行。</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现有的方法需要足够的视觉差异作物和土壤的分割，或明确的知识结构的作物行。该方法通过在场景的模拟开销视图中提取和跟踪占主导地位的平行纹理的方向和横向偏移，从而抽象出诸如颜色、间距和周期等特定作物细节。</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3127510814"/>
                  </a:ext>
                </a:extLst>
              </a:tr>
              <a:tr h="533048">
                <a:tc>
                  <a:txBody>
                    <a:bodyPr/>
                    <a:lstStyle/>
                    <a:p>
                      <a:pPr indent="0" algn="ctr">
                        <a:spcAft>
                          <a:spcPts val="0"/>
                        </a:spcAft>
                      </a:pPr>
                      <a:r>
                        <a:rPr lang="zh-CN" sz="900" kern="100">
                          <a:effectLst/>
                        </a:rPr>
                        <a:t>澳大利亚</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2016</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Ball, D.; Upcroft, B.; Wyeth, G</a:t>
                      </a:r>
                      <a:r>
                        <a:rPr lang="zh-CN" sz="900" kern="100">
                          <a:effectLst/>
                        </a:rPr>
                        <a:t>等人</a:t>
                      </a:r>
                      <a:r>
                        <a:rPr lang="en-US" sz="900" kern="0" baseline="30000">
                          <a:effectLst/>
                        </a:rPr>
                        <a:t>[6]</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一个基于视觉的障碍检测和导航系统</a:t>
                      </a:r>
                    </a:p>
                  </a:txBody>
                  <a:tcPr marL="19225" marR="19225" marT="0" marB="0" anchor="ctr"/>
                </a:tc>
                <a:tc>
                  <a:txBody>
                    <a:bodyPr/>
                    <a:lstStyle/>
                    <a:p>
                      <a:pPr indent="0" algn="just">
                        <a:spcAft>
                          <a:spcPts val="0"/>
                        </a:spcAft>
                      </a:pPr>
                      <a:r>
                        <a:rPr lang="zh-CN" sz="900" kern="100">
                          <a:effectLst/>
                        </a:rPr>
                        <a:t>机器人能够继续在</a:t>
                      </a:r>
                      <a:r>
                        <a:rPr lang="en-US" sz="900" kern="100">
                          <a:effectLst/>
                        </a:rPr>
                        <a:t>5</a:t>
                      </a:r>
                      <a:r>
                        <a:rPr lang="zh-CN" sz="900" kern="100">
                          <a:effectLst/>
                        </a:rPr>
                        <a:t>分钟的</a:t>
                      </a:r>
                      <a:r>
                        <a:rPr lang="en-US" sz="900" kern="100">
                          <a:effectLst/>
                        </a:rPr>
                        <a:t>GPS</a:t>
                      </a:r>
                      <a:r>
                        <a:rPr lang="zh-CN" sz="900" kern="100">
                          <a:effectLst/>
                        </a:rPr>
                        <a:t>中断，通过视觉跟踪作物行。实验误差在小麦行，高粱茬、夜晚高粱茬、鹰嘴豆的误差分别为</a:t>
                      </a:r>
                      <a:r>
                        <a:rPr lang="en-US" sz="900" kern="100">
                          <a:effectLst/>
                        </a:rPr>
                        <a:t>(m):0.034</a:t>
                      </a:r>
                      <a:r>
                        <a:rPr lang="zh-CN" sz="900" kern="100">
                          <a:effectLst/>
                        </a:rPr>
                        <a:t>、</a:t>
                      </a:r>
                      <a:r>
                        <a:rPr lang="en-US" sz="900" kern="100">
                          <a:effectLst/>
                        </a:rPr>
                        <a:t>0.060</a:t>
                      </a:r>
                      <a:r>
                        <a:rPr lang="zh-CN" sz="900" kern="100">
                          <a:effectLst/>
                        </a:rPr>
                        <a:t>、</a:t>
                      </a:r>
                      <a:r>
                        <a:rPr lang="en-US" sz="900" kern="100">
                          <a:effectLst/>
                        </a:rPr>
                        <a:t>0.100</a:t>
                      </a:r>
                      <a:r>
                        <a:rPr lang="zh-CN" sz="900" kern="100">
                          <a:effectLst/>
                        </a:rPr>
                        <a:t>、</a:t>
                      </a:r>
                      <a:r>
                        <a:rPr lang="en-US" sz="900" kern="100">
                          <a:effectLst/>
                        </a:rPr>
                        <a:t>0.048</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 </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2232299751"/>
                  </a:ext>
                </a:extLst>
              </a:tr>
              <a:tr h="493125">
                <a:tc>
                  <a:txBody>
                    <a:bodyPr/>
                    <a:lstStyle/>
                    <a:p>
                      <a:pPr indent="0" algn="ctr">
                        <a:spcAft>
                          <a:spcPts val="0"/>
                        </a:spcAft>
                      </a:pPr>
                      <a:r>
                        <a:rPr lang="zh-CN" sz="900" kern="100">
                          <a:effectLst/>
                        </a:rPr>
                        <a:t>南非</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2014</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van Wyk, B. J.; Djouani, K.</a:t>
                      </a:r>
                      <a:r>
                        <a:rPr lang="zh-CN" sz="900" kern="100">
                          <a:effectLst/>
                        </a:rPr>
                        <a:t>等人</a:t>
                      </a:r>
                      <a:r>
                        <a:rPr lang="en-US" sz="900" kern="0" baseline="30000">
                          <a:effectLst/>
                        </a:rPr>
                        <a:t>[7]</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1200" kern="100" dirty="0">
                          <a:solidFill>
                            <a:srgbClr val="FF0000"/>
                          </a:solidFill>
                          <a:effectLst/>
                        </a:rPr>
                        <a:t>一种有效的作物行检测方法</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该方法在捕获的帧中移动，延伸或缩小柔性化的四边形来放置作物行。</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针对农业机器人视觉导航问题，提出了一种有效的作物行检测方法。在该方法中，不需要低层特征（如图像的边缘和中间线）。</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1677178242"/>
                  </a:ext>
                </a:extLst>
              </a:tr>
              <a:tr h="533048">
                <a:tc>
                  <a:txBody>
                    <a:bodyPr/>
                    <a:lstStyle/>
                    <a:p>
                      <a:pPr indent="0" algn="ctr">
                        <a:spcAft>
                          <a:spcPts val="0"/>
                        </a:spcAft>
                      </a:pPr>
                      <a:r>
                        <a:rPr lang="zh-CN" sz="900" kern="100">
                          <a:effectLst/>
                        </a:rPr>
                        <a:t>西班牙</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a:effectLst/>
                        </a:rPr>
                        <a:t>2016</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Bengochea-Guevara, J. M.; Conesa-Munoz, J.; Andujar, D.</a:t>
                      </a:r>
                      <a:r>
                        <a:rPr lang="zh-CN" sz="900" kern="100">
                          <a:effectLst/>
                        </a:rPr>
                        <a:t>等人</a:t>
                      </a:r>
                      <a:r>
                        <a:rPr lang="en-US" sz="900" kern="0" baseline="30000">
                          <a:effectLst/>
                        </a:rPr>
                        <a:t>[8]</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1200" kern="100" dirty="0">
                          <a:solidFill>
                            <a:srgbClr val="FF0000"/>
                          </a:solidFill>
                          <a:effectLst/>
                        </a:rPr>
                        <a:t>视觉与</a:t>
                      </a:r>
                      <a:r>
                        <a:rPr lang="en-US" sz="1200" kern="100" dirty="0">
                          <a:solidFill>
                            <a:srgbClr val="FF0000"/>
                          </a:solidFill>
                          <a:effectLst/>
                        </a:rPr>
                        <a:t>GPS</a:t>
                      </a:r>
                      <a:r>
                        <a:rPr lang="zh-CN" sz="1200" kern="100" dirty="0">
                          <a:solidFill>
                            <a:srgbClr val="FF0000"/>
                          </a:solidFill>
                          <a:effectLst/>
                        </a:rPr>
                        <a:t>融合</a:t>
                      </a:r>
                      <a:endParaRPr lang="zh-CN" sz="12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设计并开发了两个模糊控制器，实现了视觉导航。速度在</a:t>
                      </a:r>
                      <a:r>
                        <a:rPr lang="en-US" sz="900" kern="100">
                          <a:effectLst/>
                        </a:rPr>
                        <a:t>0.3m/s</a:t>
                      </a:r>
                      <a:r>
                        <a:rPr lang="zh-CN" sz="900" kern="100">
                          <a:effectLst/>
                        </a:rPr>
                        <a:t>左右位置偏差小于</a:t>
                      </a:r>
                      <a:r>
                        <a:rPr lang="en-US" sz="900" kern="100">
                          <a:effectLst/>
                        </a:rPr>
                        <a:t>2cm</a:t>
                      </a:r>
                      <a:r>
                        <a:rPr lang="zh-CN" sz="900" kern="100">
                          <a:effectLst/>
                        </a:rPr>
                        <a:t>，角度小于</a:t>
                      </a:r>
                      <a:r>
                        <a:rPr lang="en-US" sz="900" kern="100">
                          <a:effectLst/>
                        </a:rPr>
                        <a:t>2</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zh-CN" sz="900" kern="100">
                          <a:effectLst/>
                        </a:rPr>
                        <a:t>无论使用何种类型的</a:t>
                      </a:r>
                      <a:r>
                        <a:rPr lang="en-US" sz="900" kern="100">
                          <a:effectLst/>
                        </a:rPr>
                        <a:t>GNSS</a:t>
                      </a:r>
                      <a:r>
                        <a:rPr lang="zh-CN" sz="900" kern="100">
                          <a:effectLst/>
                        </a:rPr>
                        <a:t>，当</a:t>
                      </a:r>
                      <a:r>
                        <a:rPr lang="en-US" sz="900" kern="100">
                          <a:effectLst/>
                        </a:rPr>
                        <a:t>GNSS</a:t>
                      </a:r>
                      <a:r>
                        <a:rPr lang="zh-CN" sz="900" kern="100">
                          <a:effectLst/>
                        </a:rPr>
                        <a:t>作为移动机器人自主导航的唯一位置传感器时，该导航技术具有一些限制。 因此，</a:t>
                      </a:r>
                      <a:r>
                        <a:rPr lang="en-US" sz="900" kern="100">
                          <a:effectLst/>
                        </a:rPr>
                        <a:t>RTK-GNSS</a:t>
                      </a:r>
                      <a:r>
                        <a:rPr lang="zh-CN" sz="900" kern="100">
                          <a:effectLst/>
                        </a:rPr>
                        <a:t>经常与其他传感器结合使用，例如惯性测量单元（</a:t>
                      </a:r>
                      <a:r>
                        <a:rPr lang="en-US" sz="900" kern="100">
                          <a:effectLst/>
                        </a:rPr>
                        <a:t>IMU</a:t>
                      </a:r>
                      <a:r>
                        <a:rPr lang="zh-CN" sz="900" kern="100">
                          <a:effectLst/>
                        </a:rPr>
                        <a:t>）</a:t>
                      </a:r>
                      <a:r>
                        <a:rPr lang="en-US" sz="900" kern="100">
                          <a:effectLst/>
                        </a:rPr>
                        <a:t>[14,15]</a:t>
                      </a:r>
                      <a:r>
                        <a:rPr lang="zh-CN" sz="900" kern="100">
                          <a:effectLst/>
                        </a:rPr>
                        <a:t>或光纤陀螺仪（</a:t>
                      </a:r>
                      <a:r>
                        <a:rPr lang="en-US" sz="900" kern="100">
                          <a:effectLst/>
                        </a:rPr>
                        <a:t>FOG</a:t>
                      </a:r>
                      <a:r>
                        <a:rPr lang="zh-CN" sz="900" kern="100">
                          <a:effectLst/>
                        </a:rPr>
                        <a:t>）</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3126112261"/>
                  </a:ext>
                </a:extLst>
              </a:tr>
              <a:tr h="493125">
                <a:tc>
                  <a:txBody>
                    <a:bodyPr/>
                    <a:lstStyle/>
                    <a:p>
                      <a:pPr indent="0" algn="ctr">
                        <a:spcAft>
                          <a:spcPts val="0"/>
                        </a:spcAft>
                      </a:pPr>
                      <a:r>
                        <a:rPr lang="zh-CN" sz="900" kern="100" dirty="0">
                          <a:effectLst/>
                        </a:rPr>
                        <a:t>克罗地亚</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ctr">
                        <a:spcAft>
                          <a:spcPts val="0"/>
                        </a:spcAft>
                      </a:pPr>
                      <a:r>
                        <a:rPr lang="en-US" sz="900" kern="100" dirty="0">
                          <a:effectLst/>
                        </a:rPr>
                        <a:t>2016</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a:effectLst/>
                        </a:rPr>
                        <a:t>Vidovic, I.; Cupec, R.; Hocenski, Z.</a:t>
                      </a:r>
                      <a:r>
                        <a:rPr lang="en-US" sz="900" kern="0" baseline="30000">
                          <a:effectLst/>
                        </a:rPr>
                        <a:t>[9]</a:t>
                      </a:r>
                      <a:endParaRPr lang="zh-CN"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marL="0" indent="0" algn="just" defTabSz="914400" rtl="0" eaLnBrk="1" latinLnBrk="0" hangingPunct="1">
                        <a:spcAft>
                          <a:spcPts val="0"/>
                        </a:spcAft>
                      </a:pPr>
                      <a:r>
                        <a:rPr lang="zh-CN" sz="1200" kern="100" dirty="0">
                          <a:solidFill>
                            <a:srgbClr val="FF0000"/>
                          </a:solidFill>
                          <a:effectLst/>
                          <a:latin typeface="+mn-lt"/>
                          <a:ea typeface="+mn-ea"/>
                          <a:cs typeface="+mn-cs"/>
                        </a:rPr>
                        <a:t>利用动态规划技术将图像证据与先验知识相结合的有效的作物行检测方法</a:t>
                      </a:r>
                    </a:p>
                  </a:txBody>
                  <a:tcPr marL="19225" marR="19225" marT="0" marB="0" anchor="ctr"/>
                </a:tc>
                <a:tc>
                  <a:txBody>
                    <a:bodyPr/>
                    <a:lstStyle/>
                    <a:p>
                      <a:pPr indent="0" algn="just">
                        <a:spcAft>
                          <a:spcPts val="0"/>
                        </a:spcAft>
                      </a:pPr>
                      <a:r>
                        <a:rPr lang="zh-CN" sz="900" kern="100" dirty="0">
                          <a:effectLst/>
                        </a:rPr>
                        <a:t>能够准确地检测作物直线和曲线。优于霍夫变换和最小二乘法。</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tc>
                  <a:txBody>
                    <a:bodyPr/>
                    <a:lstStyle/>
                    <a:p>
                      <a:pPr indent="0" algn="just">
                        <a:spcAft>
                          <a:spcPts val="0"/>
                        </a:spcAft>
                      </a:pPr>
                      <a:r>
                        <a:rPr lang="en-US" sz="900" kern="100" dirty="0">
                          <a:effectLst/>
                        </a:rPr>
                        <a:t> </a:t>
                      </a:r>
                      <a:endParaRPr lang="zh-CN"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9225" marR="19225" marT="0" marB="0" anchor="ctr"/>
                </a:tc>
                <a:extLst>
                  <a:ext uri="{0D108BD9-81ED-4DB2-BD59-A6C34878D82A}">
                    <a16:rowId xmlns:a16="http://schemas.microsoft.com/office/drawing/2014/main" val="2011440691"/>
                  </a:ext>
                </a:extLst>
              </a:tr>
            </a:tbl>
          </a:graphicData>
        </a:graphic>
      </p:graphicFrame>
      <p:grpSp>
        <p:nvGrpSpPr>
          <p:cNvPr id="11" name="组合 10"/>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12" name="椭圆 11"/>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饼形 12"/>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1822802818"/>
      </p:ext>
    </p:extLst>
  </p:cSld>
  <p:clrMapOvr>
    <a:masterClrMapping/>
  </p:clrMapOvr>
  <mc:AlternateContent xmlns:mc="http://schemas.openxmlformats.org/markup-compatibility/2006" xmlns:p14="http://schemas.microsoft.com/office/powerpoint/2010/main">
    <mc:Choice Requires="p14">
      <p:transition spd="slow" p14:dur="2000" advTm="56163"/>
    </mc:Choice>
    <mc:Fallback xmlns="">
      <p:transition spd="slow" advTm="5616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F069-9762-4661-8758-008AEBBE9E4D}" type="datetime1">
              <a:rPr lang="zh-CN" altLang="en-US" smtClean="0"/>
              <a:t>2018/10/26</a:t>
            </a:fld>
            <a:endParaRPr lang="zh-CN" altLang="en-US"/>
          </a:p>
        </p:txBody>
      </p:sp>
      <p:sp>
        <p:nvSpPr>
          <p:cNvPr id="3" name="页脚占位符 2"/>
          <p:cNvSpPr>
            <a:spLocks noGrp="1"/>
          </p:cNvSpPr>
          <p:nvPr>
            <p:ph type="ftr" sz="quarter" idx="11"/>
          </p:nvPr>
        </p:nvSpPr>
        <p:spPr/>
        <p:txBody>
          <a:bodyPr/>
          <a:lstStyle/>
          <a:p>
            <a:pPr algn="ctr"/>
            <a:r>
              <a:rPr lang="zh-CN" altLang="en-US" dirty="0"/>
              <a:t>浙江大学硕士开题报告</a:t>
            </a:r>
          </a:p>
        </p:txBody>
      </p:sp>
      <p:sp>
        <p:nvSpPr>
          <p:cNvPr id="4" name="灯片编号占位符 3"/>
          <p:cNvSpPr>
            <a:spLocks noGrp="1"/>
          </p:cNvSpPr>
          <p:nvPr>
            <p:ph type="sldNum" sz="quarter" idx="12"/>
          </p:nvPr>
        </p:nvSpPr>
        <p:spPr/>
        <p:txBody>
          <a:bodyPr/>
          <a:lstStyle/>
          <a:p>
            <a:fld id="{C13D6D23-8EA6-445F-B959-20BE0C287158}" type="slidenum">
              <a:rPr lang="zh-CN" altLang="en-US" smtClean="0"/>
              <a:pPr/>
              <a:t>7</a:t>
            </a:fld>
            <a:endParaRPr lang="zh-CN" altLang="en-US" dirty="0"/>
          </a:p>
        </p:txBody>
      </p:sp>
      <p:sp>
        <p:nvSpPr>
          <p:cNvPr id="5"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1 </a:t>
            </a:r>
            <a:r>
              <a:rPr lang="zh-CN" altLang="en-US" b="1" dirty="0" smtClean="0"/>
              <a:t>研究意义</a:t>
            </a:r>
            <a:r>
              <a:rPr lang="en-US" altLang="zh-CN" b="1" dirty="0" smtClean="0"/>
              <a:t>-</a:t>
            </a:r>
            <a:r>
              <a:rPr lang="zh-CN" altLang="en-US" sz="3600" b="1" dirty="0" smtClean="0"/>
              <a:t>研究现状</a:t>
            </a:r>
            <a:endParaRPr lang="zh-CN" altLang="en-US" sz="3600" b="1" dirty="0"/>
          </a:p>
        </p:txBody>
      </p:sp>
      <p:graphicFrame>
        <p:nvGraphicFramePr>
          <p:cNvPr id="11" name="表格 10"/>
          <p:cNvGraphicFramePr>
            <a:graphicFrameLocks noGrp="1"/>
          </p:cNvGraphicFramePr>
          <p:nvPr>
            <p:extLst>
              <p:ext uri="{D42A27DB-BD31-4B8C-83A1-F6EECF244321}">
                <p14:modId xmlns:p14="http://schemas.microsoft.com/office/powerpoint/2010/main" val="1919132734"/>
              </p:ext>
            </p:extLst>
          </p:nvPr>
        </p:nvGraphicFramePr>
        <p:xfrm>
          <a:off x="840514" y="1261127"/>
          <a:ext cx="10510971" cy="5147954"/>
        </p:xfrm>
        <a:graphic>
          <a:graphicData uri="http://schemas.openxmlformats.org/drawingml/2006/table">
            <a:tbl>
              <a:tblPr firstRow="1" firstCol="1" bandRow="1">
                <a:tableStyleId>{5C22544A-7EE6-4342-B048-85BDC9FD1C3A}</a:tableStyleId>
              </a:tblPr>
              <a:tblGrid>
                <a:gridCol w="1204186">
                  <a:extLst>
                    <a:ext uri="{9D8B030D-6E8A-4147-A177-3AD203B41FA5}">
                      <a16:colId xmlns:a16="http://schemas.microsoft.com/office/drawing/2014/main" val="1416581496"/>
                    </a:ext>
                  </a:extLst>
                </a:gridCol>
                <a:gridCol w="1041400">
                  <a:extLst>
                    <a:ext uri="{9D8B030D-6E8A-4147-A177-3AD203B41FA5}">
                      <a16:colId xmlns:a16="http://schemas.microsoft.com/office/drawing/2014/main" val="3723254054"/>
                    </a:ext>
                  </a:extLst>
                </a:gridCol>
                <a:gridCol w="1155700">
                  <a:extLst>
                    <a:ext uri="{9D8B030D-6E8A-4147-A177-3AD203B41FA5}">
                      <a16:colId xmlns:a16="http://schemas.microsoft.com/office/drawing/2014/main" val="601820775"/>
                    </a:ext>
                  </a:extLst>
                </a:gridCol>
                <a:gridCol w="2870200">
                  <a:extLst>
                    <a:ext uri="{9D8B030D-6E8A-4147-A177-3AD203B41FA5}">
                      <a16:colId xmlns:a16="http://schemas.microsoft.com/office/drawing/2014/main" val="415885811"/>
                    </a:ext>
                  </a:extLst>
                </a:gridCol>
                <a:gridCol w="4239485">
                  <a:extLst>
                    <a:ext uri="{9D8B030D-6E8A-4147-A177-3AD203B41FA5}">
                      <a16:colId xmlns:a16="http://schemas.microsoft.com/office/drawing/2014/main" val="1571329569"/>
                    </a:ext>
                  </a:extLst>
                </a:gridCol>
              </a:tblGrid>
              <a:tr h="60858">
                <a:tc>
                  <a:txBody>
                    <a:bodyPr/>
                    <a:lstStyle/>
                    <a:p>
                      <a:pPr indent="0" algn="ctr">
                        <a:spcAft>
                          <a:spcPts val="0"/>
                        </a:spcAft>
                      </a:pPr>
                      <a:r>
                        <a:rPr lang="zh-CN" sz="1000" kern="100" dirty="0">
                          <a:effectLst/>
                        </a:rPr>
                        <a:t>机构</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zh-CN" sz="1000" kern="100">
                          <a:effectLst/>
                        </a:rPr>
                        <a:t>年份</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zh-CN" sz="1000" kern="100">
                          <a:effectLst/>
                        </a:rPr>
                        <a:t>作者</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zh-CN" sz="1000" kern="100">
                          <a:effectLst/>
                        </a:rPr>
                        <a:t>方法</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zh-CN" sz="1000" kern="100" dirty="0">
                          <a:effectLst/>
                        </a:rPr>
                        <a:t>结果</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3873668365"/>
                  </a:ext>
                </a:extLst>
              </a:tr>
              <a:tr h="912868">
                <a:tc>
                  <a:txBody>
                    <a:bodyPr/>
                    <a:lstStyle/>
                    <a:p>
                      <a:pPr indent="0" algn="ctr">
                        <a:spcAft>
                          <a:spcPts val="0"/>
                        </a:spcAft>
                      </a:pPr>
                      <a:r>
                        <a:rPr lang="zh-CN" sz="1000" kern="100" dirty="0">
                          <a:effectLst/>
                        </a:rPr>
                        <a:t>南京农业大学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陈益杉</a:t>
                      </a:r>
                      <a:r>
                        <a:rPr lang="en-US" sz="1000" kern="100" dirty="0">
                          <a:effectLst/>
                        </a:rPr>
                        <a:t>; </a:t>
                      </a:r>
                      <a:r>
                        <a:rPr lang="zh-CN" sz="1000" kern="100" dirty="0">
                          <a:effectLst/>
                        </a:rPr>
                        <a:t>卢伟</a:t>
                      </a:r>
                      <a:r>
                        <a:rPr lang="en-US" sz="1000" kern="100" dirty="0">
                          <a:effectLst/>
                        </a:rPr>
                        <a:t>;</a:t>
                      </a:r>
                      <a:r>
                        <a:rPr lang="en-US" sz="1000" kern="0" baseline="30000" dirty="0">
                          <a:effectLst/>
                        </a:rPr>
                        <a:t>[11]</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a:t>
                      </a:r>
                      <a:r>
                        <a:rPr lang="en-US" sz="1000" kern="100" dirty="0">
                          <a:effectLst/>
                        </a:rPr>
                        <a:t> GIF-</a:t>
                      </a:r>
                      <a:r>
                        <a:rPr lang="en-US" sz="1000" kern="100" dirty="0" err="1">
                          <a:effectLst/>
                        </a:rPr>
                        <a:t>Shearlet</a:t>
                      </a:r>
                      <a:r>
                        <a:rPr lang="en-US" sz="1000" kern="100" dirty="0">
                          <a:effectLst/>
                        </a:rPr>
                        <a:t> </a:t>
                      </a:r>
                      <a:r>
                        <a:rPr lang="zh-CN" sz="1000" kern="100" dirty="0">
                          <a:effectLst/>
                        </a:rPr>
                        <a:t>算法的</a:t>
                      </a:r>
                      <a:r>
                        <a:rPr lang="zh-CN" sz="1200" kern="100" dirty="0">
                          <a:solidFill>
                            <a:srgbClr val="FF0000"/>
                          </a:solidFill>
                          <a:effectLst/>
                        </a:rPr>
                        <a:t>新旧土边界线</a:t>
                      </a:r>
                      <a:r>
                        <a:rPr lang="zh-CN" sz="1000" kern="100" dirty="0">
                          <a:effectLst/>
                        </a:rPr>
                        <a:t>视觉导航技术研究</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采用</a:t>
                      </a:r>
                      <a:r>
                        <a:rPr lang="en-US" sz="1000" kern="100">
                          <a:effectLst/>
                        </a:rPr>
                        <a:t>Shearlet-Canny</a:t>
                      </a:r>
                      <a:r>
                        <a:rPr lang="zh-CN" sz="1000" kern="100">
                          <a:effectLst/>
                        </a:rPr>
                        <a:t>算子检测边缘并经过</a:t>
                      </a:r>
                      <a:r>
                        <a:rPr lang="en-US" sz="1000" kern="100">
                          <a:effectLst/>
                        </a:rPr>
                        <a:t>Hough</a:t>
                      </a:r>
                      <a:r>
                        <a:rPr lang="zh-CN" sz="1000" kern="100">
                          <a:effectLst/>
                        </a:rPr>
                        <a:t>变换后提取的导航线精确度最高</a:t>
                      </a:r>
                      <a:r>
                        <a:rPr lang="en-US" sz="1000" kern="100">
                          <a:effectLst/>
                        </a:rPr>
                        <a:t>,</a:t>
                      </a:r>
                      <a:r>
                        <a:rPr lang="zh-CN" sz="1000" kern="100">
                          <a:effectLst/>
                        </a:rPr>
                        <a:t>最大误差小于</a:t>
                      </a:r>
                      <a:r>
                        <a:rPr lang="en-US" sz="1000" kern="100">
                          <a:effectLst/>
                        </a:rPr>
                        <a:t>0.5</a:t>
                      </a:r>
                      <a:r>
                        <a:rPr lang="zh-CN" sz="1000" kern="100">
                          <a:effectLst/>
                        </a:rPr>
                        <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2121388957"/>
                  </a:ext>
                </a:extLst>
              </a:tr>
              <a:tr h="547721">
                <a:tc>
                  <a:txBody>
                    <a:bodyPr/>
                    <a:lstStyle/>
                    <a:p>
                      <a:pPr indent="0" algn="ctr">
                        <a:spcAft>
                          <a:spcPts val="0"/>
                        </a:spcAft>
                      </a:pPr>
                      <a:r>
                        <a:rPr lang="zh-CN" sz="1000" kern="100" dirty="0">
                          <a:effectLst/>
                        </a:rPr>
                        <a:t>中国农业大学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翟志强</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a:t>
                      </a:r>
                      <a:r>
                        <a:rPr lang="zh-CN" sz="1200" kern="100" dirty="0">
                          <a:solidFill>
                            <a:srgbClr val="FF0000"/>
                          </a:solidFill>
                          <a:effectLst/>
                        </a:rPr>
                        <a:t>虚拟现实</a:t>
                      </a:r>
                      <a:r>
                        <a:rPr lang="zh-CN" sz="1000" kern="100" dirty="0">
                          <a:effectLst/>
                        </a:rPr>
                        <a:t>的拖拉机双目视觉导航</a:t>
                      </a:r>
                      <a:r>
                        <a:rPr lang="en-US" sz="1000" kern="0" baseline="30000" dirty="0">
                          <a:effectLst/>
                        </a:rPr>
                        <a:t>[14]</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在非地头环境下</a:t>
                      </a:r>
                      <a:r>
                        <a:rPr lang="en-US" sz="1000" kern="100" dirty="0">
                          <a:effectLst/>
                        </a:rPr>
                        <a:t>,</a:t>
                      </a:r>
                      <a:r>
                        <a:rPr lang="zh-CN" sz="1000" kern="100" dirty="0">
                          <a:effectLst/>
                        </a:rPr>
                        <a:t>作物行中心线的正确识别率不小于</a:t>
                      </a:r>
                      <a:r>
                        <a:rPr lang="en-US" sz="1000" kern="100" dirty="0">
                          <a:effectLst/>
                        </a:rPr>
                        <a:t>92.11%,</a:t>
                      </a:r>
                      <a:r>
                        <a:rPr lang="zh-CN" sz="1000" kern="100" dirty="0">
                          <a:effectLst/>
                        </a:rPr>
                        <a:t>平均偏差角度的绝对值不大于</a:t>
                      </a:r>
                      <a:r>
                        <a:rPr lang="en-US" sz="1000" kern="100" dirty="0">
                          <a:effectLst/>
                        </a:rPr>
                        <a:t>1.07</a:t>
                      </a:r>
                      <a:r>
                        <a:rPr lang="zh-CN" sz="1000" kern="100" dirty="0">
                          <a:effectLst/>
                        </a:rPr>
                        <a:t>°</a:t>
                      </a:r>
                      <a:r>
                        <a:rPr lang="en-US" sz="1000" kern="100" dirty="0">
                          <a:effectLst/>
                        </a:rPr>
                        <a:t>,</a:t>
                      </a:r>
                      <a:r>
                        <a:rPr lang="zh-CN" sz="1000" kern="100" dirty="0">
                          <a:effectLst/>
                        </a:rPr>
                        <a:t>偏差角度的标准差不大于</a:t>
                      </a:r>
                      <a:r>
                        <a:rPr lang="en-US" sz="1000" kern="100" dirty="0">
                          <a:effectLst/>
                        </a:rPr>
                        <a:t>2.52</a:t>
                      </a:r>
                      <a:r>
                        <a:rPr lang="zh-CN" sz="1000" kern="100" dirty="0">
                          <a:effectLst/>
                        </a:rPr>
                        <a:t>°</a:t>
                      </a:r>
                      <a:r>
                        <a:rPr lang="en-US" sz="1000" kern="100" dirty="0">
                          <a:effectLst/>
                        </a:rPr>
                        <a:t>;</a:t>
                      </a:r>
                      <a:r>
                        <a:rPr lang="zh-CN" sz="1000" kern="100" dirty="0">
                          <a:effectLst/>
                        </a:rPr>
                        <a:t>图像处理时间的平均值不大于</a:t>
                      </a:r>
                      <a:r>
                        <a:rPr lang="en-US" sz="1000" kern="100" dirty="0">
                          <a:effectLst/>
                        </a:rPr>
                        <a:t>202.90 </a:t>
                      </a:r>
                      <a:r>
                        <a:rPr lang="en-US" sz="1000" kern="100" dirty="0" err="1">
                          <a:effectLst/>
                        </a:rPr>
                        <a:t>ms</a:t>
                      </a:r>
                      <a:r>
                        <a:rPr lang="zh-CN" sz="1000" kern="100" dirty="0">
                          <a:effectLst/>
                        </a:rPr>
                        <a:t>、标准差不大于</a:t>
                      </a:r>
                      <a:r>
                        <a:rPr lang="en-US" sz="1000" kern="100" dirty="0">
                          <a:effectLst/>
                        </a:rPr>
                        <a:t>17.75 </a:t>
                      </a:r>
                      <a:r>
                        <a:rPr lang="en-US" sz="1000" kern="100" dirty="0" err="1" smtClean="0">
                          <a:effectLst/>
                        </a:rPr>
                        <a:t>ms</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578445637"/>
                  </a:ext>
                </a:extLst>
              </a:tr>
              <a:tr h="243431">
                <a:tc>
                  <a:txBody>
                    <a:bodyPr/>
                    <a:lstStyle/>
                    <a:p>
                      <a:pPr indent="0" algn="ctr">
                        <a:spcAft>
                          <a:spcPts val="0"/>
                        </a:spcAft>
                      </a:pPr>
                      <a:r>
                        <a:rPr lang="zh-CN" sz="1000" kern="100">
                          <a:effectLst/>
                        </a:rPr>
                        <a:t>浙江理工大学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金海龙</a:t>
                      </a:r>
                      <a:r>
                        <a:rPr lang="en-US" sz="1000" kern="0" baseline="30000">
                          <a:effectLst/>
                        </a:rPr>
                        <a:t>[15]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研究</a:t>
                      </a:r>
                      <a:r>
                        <a:rPr lang="zh-CN" sz="1200" kern="100" dirty="0">
                          <a:solidFill>
                            <a:srgbClr val="FF0000"/>
                          </a:solidFill>
                          <a:effectLst/>
                        </a:rPr>
                        <a:t>插秧机</a:t>
                      </a:r>
                      <a:r>
                        <a:rPr lang="zh-CN" sz="1000" kern="100" dirty="0">
                          <a:effectLst/>
                        </a:rPr>
                        <a:t>视觉导航</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在陆地上实验时，以一档速度（</a:t>
                      </a:r>
                      <a:r>
                        <a:rPr lang="en-US" sz="1000" kern="100">
                          <a:effectLst/>
                        </a:rPr>
                        <a:t>0.5m/s</a:t>
                      </a:r>
                      <a:r>
                        <a:rPr lang="zh-CN" sz="1000" kern="100">
                          <a:effectLst/>
                        </a:rPr>
                        <a:t>左右）行驶时平均角度误 差在</a:t>
                      </a:r>
                      <a:r>
                        <a:rPr lang="en-US" sz="1000" kern="100">
                          <a:effectLst/>
                        </a:rPr>
                        <a:t> 1°</a:t>
                      </a:r>
                      <a:r>
                        <a:rPr lang="zh-CN" sz="1000" kern="100">
                          <a:effectLst/>
                        </a:rPr>
                        <a:t>左右，平均位置偏差小于</a:t>
                      </a:r>
                      <a:r>
                        <a:rPr lang="en-US" sz="1000" kern="100">
                          <a:effectLst/>
                        </a:rPr>
                        <a:t> 3.2mm</a:t>
                      </a:r>
                      <a:r>
                        <a:rPr lang="zh-CN" sz="1000" kern="100">
                          <a:effectLst/>
                        </a:rPr>
                        <a:t>，角度标准差约为</a:t>
                      </a:r>
                      <a:r>
                        <a:rPr lang="en-US" sz="1000" kern="100">
                          <a:effectLst/>
                        </a:rPr>
                        <a:t> 2.5°</a:t>
                      </a:r>
                      <a:r>
                        <a:rPr lang="zh-CN" sz="1000" kern="100">
                          <a:effectLst/>
                        </a:rPr>
                        <a:t>以内，位置偏移标准差小 于</a:t>
                      </a:r>
                      <a:r>
                        <a:rPr lang="en-US" sz="1000" kern="100">
                          <a:effectLst/>
                        </a:rPr>
                        <a:t> 34.80mm</a:t>
                      </a:r>
                      <a:r>
                        <a:rPr lang="zh-CN" sz="1000" kern="100">
                          <a:effectLst/>
                        </a:rPr>
                        <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2901043112"/>
                  </a:ext>
                </a:extLst>
              </a:tr>
              <a:tr h="365147">
                <a:tc>
                  <a:txBody>
                    <a:bodyPr/>
                    <a:lstStyle/>
                    <a:p>
                      <a:pPr indent="0" algn="ctr">
                        <a:spcAft>
                          <a:spcPts val="0"/>
                        </a:spcAft>
                      </a:pPr>
                      <a:r>
                        <a:rPr lang="zh-CN" sz="1000" kern="100">
                          <a:effectLst/>
                        </a:rPr>
                        <a:t>浙江理工大学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汪博</a:t>
                      </a:r>
                      <a:r>
                        <a:rPr lang="en-US" sz="1000" kern="0" baseline="30000">
                          <a:effectLst/>
                        </a:rPr>
                        <a:t>[16]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设计开发了一个机器人控制系统</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实现了</a:t>
                      </a:r>
                      <a:r>
                        <a:rPr lang="en-US" sz="1000" kern="100" dirty="0">
                          <a:effectLst/>
                        </a:rPr>
                        <a:t>ROI</a:t>
                      </a:r>
                      <a:r>
                        <a:rPr lang="zh-CN" sz="1000" kern="100" dirty="0">
                          <a:effectLst/>
                        </a:rPr>
                        <a:t>的自动选取，用机器学习的方法识别杂草，横条法加线性回归的组合算法进行作物行检测，最终在校内的模拟实验中机器人速度为</a:t>
                      </a:r>
                      <a:r>
                        <a:rPr lang="en-US" sz="1000" kern="100" dirty="0">
                          <a:effectLst/>
                        </a:rPr>
                        <a:t>0.65m/s</a:t>
                      </a:r>
                      <a:r>
                        <a:rPr lang="zh-CN" sz="1000" kern="100" dirty="0">
                          <a:effectLst/>
                        </a:rPr>
                        <a:t>，最大偏转角为</a:t>
                      </a:r>
                      <a:r>
                        <a:rPr lang="en-US" sz="1000" kern="100" dirty="0">
                          <a:effectLst/>
                        </a:rPr>
                        <a:t>6</a:t>
                      </a:r>
                      <a:r>
                        <a:rPr lang="zh-CN" sz="1000" kern="100" dirty="0">
                          <a:effectLst/>
                        </a:rPr>
                        <a:t>°，平均偏转角为</a:t>
                      </a:r>
                      <a:r>
                        <a:rPr lang="en-US" sz="1000" kern="100" dirty="0">
                          <a:effectLst/>
                        </a:rPr>
                        <a:t>2</a:t>
                      </a:r>
                      <a:r>
                        <a:rPr lang="zh-CN" sz="1000" kern="100" dirty="0">
                          <a:effectLst/>
                        </a:rPr>
                        <a:t>°</a:t>
                      </a:r>
                      <a:r>
                        <a:rPr lang="en-US" sz="1000" kern="100" dirty="0">
                          <a:effectLst/>
                        </a:rPr>
                        <a:t>-3</a:t>
                      </a:r>
                      <a:r>
                        <a:rPr lang="zh-CN" sz="1000" kern="100" dirty="0">
                          <a:effectLst/>
                        </a:rPr>
                        <a:t>°。</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51873091"/>
                  </a:ext>
                </a:extLst>
              </a:tr>
              <a:tr h="213003">
                <a:tc>
                  <a:txBody>
                    <a:bodyPr/>
                    <a:lstStyle/>
                    <a:p>
                      <a:pPr indent="0" algn="ctr">
                        <a:spcAft>
                          <a:spcPts val="0"/>
                        </a:spcAft>
                      </a:pPr>
                      <a:r>
                        <a:rPr lang="zh-CN" sz="1000" kern="100">
                          <a:effectLst/>
                        </a:rPr>
                        <a:t>浙江理工大学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dirty="0">
                          <a:effectLst/>
                        </a:rPr>
                        <a:t>2016</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韩永华等人</a:t>
                      </a:r>
                      <a:r>
                        <a:rPr lang="en-US" sz="1000" kern="0" baseline="30000">
                          <a:effectLst/>
                        </a:rPr>
                        <a:t>[17]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研究了基于小波变换及</a:t>
                      </a:r>
                      <a:r>
                        <a:rPr lang="en-US" sz="1000" kern="100" dirty="0">
                          <a:effectLst/>
                        </a:rPr>
                        <a:t>Otsu</a:t>
                      </a:r>
                      <a:r>
                        <a:rPr lang="zh-CN" sz="1000" kern="100" dirty="0">
                          <a:effectLst/>
                        </a:rPr>
                        <a:t>分割的农田</a:t>
                      </a:r>
                      <a:r>
                        <a:rPr lang="zh-CN" sz="1200" kern="100" dirty="0">
                          <a:solidFill>
                            <a:srgbClr val="FF0000"/>
                          </a:solidFill>
                          <a:effectLst/>
                          <a:latin typeface="+mn-lt"/>
                          <a:ea typeface="+mn-ea"/>
                          <a:cs typeface="+mn-cs"/>
                        </a:rPr>
                        <a:t>作物行</a:t>
                      </a:r>
                      <a:r>
                        <a:rPr lang="zh-CN" sz="1000" kern="100" dirty="0">
                          <a:effectLst/>
                        </a:rPr>
                        <a:t>提取</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实验表明算法能有效克服密集杂草干扰</a:t>
                      </a:r>
                      <a:r>
                        <a:rPr lang="en-US" sz="1000" kern="100">
                          <a:effectLst/>
                        </a:rPr>
                        <a:t>,</a:t>
                      </a:r>
                      <a:r>
                        <a:rPr lang="zh-CN" sz="1000" kern="100">
                          <a:effectLst/>
                        </a:rPr>
                        <a:t>针对</a:t>
                      </a:r>
                      <a:r>
                        <a:rPr lang="en-US" sz="1000" kern="100">
                          <a:effectLst/>
                        </a:rPr>
                        <a:t>480</a:t>
                      </a:r>
                      <a:r>
                        <a:rPr lang="zh-CN" sz="1000" kern="100">
                          <a:effectLst/>
                        </a:rPr>
                        <a:t>′</a:t>
                      </a:r>
                      <a:r>
                        <a:rPr lang="en-US" sz="1000" kern="100">
                          <a:effectLst/>
                        </a:rPr>
                        <a:t>640</a:t>
                      </a:r>
                      <a:r>
                        <a:rPr lang="zh-CN" sz="1000" kern="100">
                          <a:effectLst/>
                        </a:rPr>
                        <a:t>像素大小图像</a:t>
                      </a:r>
                      <a:r>
                        <a:rPr lang="en-US" sz="1000" kern="100">
                          <a:effectLst/>
                        </a:rPr>
                        <a:t>,</a:t>
                      </a:r>
                      <a:r>
                        <a:rPr lang="zh-CN" sz="1000" kern="100">
                          <a:effectLst/>
                        </a:rPr>
                        <a:t>单幅处理时间平均为</a:t>
                      </a:r>
                      <a:r>
                        <a:rPr lang="en-US" sz="1000" kern="100">
                          <a:effectLst/>
                        </a:rPr>
                        <a:t>132 ms</a:t>
                      </a:r>
                      <a:r>
                        <a:rPr lang="zh-CN" sz="1000" kern="100">
                          <a:effectLst/>
                        </a:rPr>
                        <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890359845"/>
                  </a:ext>
                </a:extLst>
              </a:tr>
              <a:tr h="152145">
                <a:tc>
                  <a:txBody>
                    <a:bodyPr/>
                    <a:lstStyle/>
                    <a:p>
                      <a:pPr indent="0" algn="ctr">
                        <a:spcAft>
                          <a:spcPts val="0"/>
                        </a:spcAft>
                      </a:pPr>
                      <a:r>
                        <a:rPr lang="zh-CN" sz="1000" kern="100">
                          <a:effectLst/>
                        </a:rPr>
                        <a:t>江苏大学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陈艳丽</a:t>
                      </a:r>
                      <a:r>
                        <a:rPr lang="en-US" sz="1000" kern="0" baseline="30000">
                          <a:effectLst/>
                        </a:rPr>
                        <a:t>[18]</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北斗导航系统为主视觉导航为辅的</a:t>
                      </a:r>
                      <a:r>
                        <a:rPr lang="zh-CN" sz="1200" kern="100" dirty="0">
                          <a:solidFill>
                            <a:srgbClr val="FF0000"/>
                          </a:solidFill>
                          <a:effectLst/>
                          <a:latin typeface="+mn-lt"/>
                          <a:ea typeface="+mn-ea"/>
                          <a:cs typeface="+mn-cs"/>
                        </a:rPr>
                        <a:t>组合导航</a:t>
                      </a:r>
                    </a:p>
                  </a:txBody>
                  <a:tcPr marL="13041" marR="13041" marT="0" marB="0" anchor="ctr"/>
                </a:tc>
                <a:tc>
                  <a:txBody>
                    <a:bodyPr/>
                    <a:lstStyle/>
                    <a:p>
                      <a:pPr indent="0" algn="just">
                        <a:spcAft>
                          <a:spcPts val="0"/>
                        </a:spcAft>
                      </a:pPr>
                      <a:r>
                        <a:rPr lang="zh-CN" sz="1000" kern="100" dirty="0">
                          <a:effectLst/>
                        </a:rPr>
                        <a:t>在</a:t>
                      </a:r>
                      <a:r>
                        <a:rPr lang="en-US" sz="1000" kern="100" dirty="0">
                          <a:effectLst/>
                        </a:rPr>
                        <a:t>0.5m/s</a:t>
                      </a:r>
                      <a:r>
                        <a:rPr lang="zh-CN" sz="1000" kern="100" dirty="0">
                          <a:effectLst/>
                        </a:rPr>
                        <a:t>下组合导航的偏差为</a:t>
                      </a:r>
                      <a:r>
                        <a:rPr lang="en-US" sz="1000" kern="100" dirty="0">
                          <a:effectLst/>
                        </a:rPr>
                        <a:t>X</a:t>
                      </a:r>
                      <a:r>
                        <a:rPr lang="zh-CN" sz="1000" kern="100" dirty="0">
                          <a:effectLst/>
                        </a:rPr>
                        <a:t>方向为</a:t>
                      </a:r>
                      <a:r>
                        <a:rPr lang="en-US" sz="1000" kern="100" dirty="0">
                          <a:effectLst/>
                        </a:rPr>
                        <a:t>4cm</a:t>
                      </a:r>
                      <a:r>
                        <a:rPr lang="zh-CN" sz="1000" kern="100" dirty="0">
                          <a:effectLst/>
                        </a:rPr>
                        <a:t>，</a:t>
                      </a:r>
                      <a:r>
                        <a:rPr lang="en-US" sz="1000" kern="100" dirty="0">
                          <a:effectLst/>
                        </a:rPr>
                        <a:t>Y</a:t>
                      </a:r>
                      <a:r>
                        <a:rPr lang="zh-CN" sz="1000" kern="100" dirty="0">
                          <a:effectLst/>
                        </a:rPr>
                        <a:t>方向</a:t>
                      </a:r>
                      <a:r>
                        <a:rPr lang="en-US" sz="1000" kern="100" dirty="0">
                          <a:effectLst/>
                        </a:rPr>
                        <a:t>2.5cm</a:t>
                      </a:r>
                      <a:r>
                        <a:rPr lang="zh-CN" sz="1000" kern="100" dirty="0">
                          <a:effectLst/>
                        </a:rPr>
                        <a:t>，而单独北斗的为</a:t>
                      </a:r>
                      <a:r>
                        <a:rPr lang="en-US" sz="1000" kern="100" dirty="0">
                          <a:effectLst/>
                        </a:rPr>
                        <a:t>10cm</a:t>
                      </a:r>
                      <a:r>
                        <a:rPr lang="zh-CN" sz="1000" kern="100" dirty="0">
                          <a:effectLst/>
                        </a:rPr>
                        <a:t>，</a:t>
                      </a:r>
                      <a:r>
                        <a:rPr lang="en-US" sz="1000" kern="100" dirty="0">
                          <a:effectLst/>
                        </a:rPr>
                        <a:t>5cm</a:t>
                      </a:r>
                      <a:r>
                        <a:rPr lang="zh-CN" sz="1000" kern="100" dirty="0">
                          <a:effectLst/>
                        </a:rPr>
                        <a:t>左右。</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483519989"/>
                  </a:ext>
                </a:extLst>
              </a:tr>
              <a:tr h="426005">
                <a:tc>
                  <a:txBody>
                    <a:bodyPr/>
                    <a:lstStyle/>
                    <a:p>
                      <a:pPr indent="0" algn="ctr">
                        <a:spcAft>
                          <a:spcPts val="0"/>
                        </a:spcAft>
                      </a:pPr>
                      <a:r>
                        <a:rPr lang="zh-CN" sz="1000" kern="100">
                          <a:effectLst/>
                        </a:rPr>
                        <a:t>华南农业大学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庄晓霖</a:t>
                      </a:r>
                      <a:r>
                        <a:rPr lang="en-US" sz="1000" kern="0" baseline="30000">
                          <a:effectLst/>
                        </a:rPr>
                        <a:t>[19]</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基于机器视觉的</a:t>
                      </a:r>
                      <a:r>
                        <a:rPr lang="zh-CN" sz="1200" kern="100" dirty="0">
                          <a:solidFill>
                            <a:srgbClr val="FF0000"/>
                          </a:solidFill>
                          <a:effectLst/>
                          <a:latin typeface="+mn-lt"/>
                          <a:ea typeface="+mn-ea"/>
                          <a:cs typeface="+mn-cs"/>
                        </a:rPr>
                        <a:t>路径识别及避障</a:t>
                      </a:r>
                      <a:r>
                        <a:rPr lang="zh-CN" sz="1000" kern="100" dirty="0">
                          <a:effectLst/>
                        </a:rPr>
                        <a:t>导航系统。</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2311074811"/>
                  </a:ext>
                </a:extLst>
              </a:tr>
              <a:tr h="91287">
                <a:tc>
                  <a:txBody>
                    <a:bodyPr/>
                    <a:lstStyle/>
                    <a:p>
                      <a:pPr indent="0" algn="ctr">
                        <a:spcAft>
                          <a:spcPts val="0"/>
                        </a:spcAft>
                      </a:pPr>
                      <a:r>
                        <a:rPr lang="zh-CN" sz="1000" kern="100">
                          <a:effectLst/>
                        </a:rPr>
                        <a:t>华南理工大学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郑少华</a:t>
                      </a:r>
                      <a:r>
                        <a:rPr lang="en-US" sz="1000" kern="0" baseline="30000">
                          <a:effectLst/>
                        </a:rPr>
                        <a:t>[20]</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视觉导航</a:t>
                      </a:r>
                      <a:r>
                        <a:rPr lang="en-US" sz="1200" kern="100" dirty="0">
                          <a:solidFill>
                            <a:srgbClr val="FF0000"/>
                          </a:solidFill>
                          <a:effectLst/>
                          <a:latin typeface="+mn-lt"/>
                          <a:ea typeface="+mn-ea"/>
                          <a:cs typeface="+mn-cs"/>
                        </a:rPr>
                        <a:t>AGV</a:t>
                      </a:r>
                      <a:r>
                        <a:rPr lang="zh-CN" sz="1200" kern="100" dirty="0">
                          <a:solidFill>
                            <a:srgbClr val="FF0000"/>
                          </a:solidFill>
                          <a:effectLst/>
                          <a:latin typeface="+mn-lt"/>
                          <a:ea typeface="+mn-ea"/>
                          <a:cs typeface="+mn-cs"/>
                        </a:rPr>
                        <a:t>定位与路径规划</a:t>
                      </a:r>
                      <a:r>
                        <a:rPr lang="zh-CN" sz="1000" kern="100" dirty="0">
                          <a:effectLst/>
                        </a:rPr>
                        <a:t>技术</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研究重点为定位技术和路径规划技术。</a:t>
                      </a:r>
                    </a:p>
                    <a:p>
                      <a:pPr indent="0"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1572641289"/>
                  </a:ext>
                </a:extLst>
              </a:tr>
              <a:tr h="121716">
                <a:tc>
                  <a:txBody>
                    <a:bodyPr/>
                    <a:lstStyle/>
                    <a:p>
                      <a:pPr indent="0" algn="ctr">
                        <a:spcAft>
                          <a:spcPts val="0"/>
                        </a:spcAft>
                      </a:pPr>
                      <a:r>
                        <a:rPr lang="zh-CN" sz="1000" kern="100" dirty="0">
                          <a:effectLst/>
                        </a:rPr>
                        <a:t>安徽农业大学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宋宇、刘永博</a:t>
                      </a:r>
                      <a:r>
                        <a:rPr lang="en-US" sz="1000" kern="0" baseline="30000">
                          <a:effectLst/>
                        </a:rPr>
                        <a:t>[22]</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基于机器视觉的玉米根茎导航基准线提取方法</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en-US" sz="1000" kern="100">
                          <a:effectLst/>
                        </a:rPr>
                        <a:t>700</a:t>
                      </a:r>
                      <a:r>
                        <a:rPr lang="zh-CN" sz="1000" kern="100">
                          <a:effectLst/>
                        </a:rPr>
                        <a:t>像素×</a:t>
                      </a:r>
                      <a:r>
                        <a:rPr lang="en-US" sz="1000" kern="100">
                          <a:effectLst/>
                        </a:rPr>
                        <a:t>350</a:t>
                      </a:r>
                      <a:r>
                        <a:rPr lang="zh-CN" sz="1000" kern="100">
                          <a:effectLst/>
                        </a:rPr>
                        <a:t>像素的彩色图像平均耗时小于</a:t>
                      </a:r>
                      <a:r>
                        <a:rPr lang="en-US" sz="1000" kern="100">
                          <a:effectLst/>
                        </a:rPr>
                        <a:t>185 ms</a:t>
                      </a:r>
                      <a:r>
                        <a:rPr lang="zh-CN" sz="1000" kern="100">
                          <a:effectLst/>
                        </a:rPr>
                        <a:t>。准确率在</a:t>
                      </a:r>
                      <a:r>
                        <a:rPr lang="en-US" sz="1000" kern="100">
                          <a:effectLst/>
                        </a:rPr>
                        <a:t>90%</a:t>
                      </a:r>
                      <a:r>
                        <a:rPr lang="zh-CN" sz="1000" kern="100">
                          <a:effectLst/>
                        </a:rPr>
                        <a:t>以上。</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4166203209"/>
                  </a:ext>
                </a:extLst>
              </a:tr>
              <a:tr h="121716">
                <a:tc>
                  <a:txBody>
                    <a:bodyPr/>
                    <a:lstStyle/>
                    <a:p>
                      <a:pPr indent="0" algn="ctr">
                        <a:spcAft>
                          <a:spcPts val="0"/>
                        </a:spcAft>
                      </a:pPr>
                      <a:r>
                        <a:rPr lang="zh-CN" sz="1000" kern="100">
                          <a:effectLst/>
                        </a:rPr>
                        <a:t>安徽农业大学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袁加红</a:t>
                      </a:r>
                      <a:r>
                        <a:rPr lang="en-US" sz="1000" kern="0" baseline="30000" dirty="0">
                          <a:effectLst/>
                        </a:rPr>
                        <a:t>[23]</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基于机器视觉的</a:t>
                      </a:r>
                      <a:r>
                        <a:rPr lang="zh-CN" sz="1200" kern="100" dirty="0">
                          <a:solidFill>
                            <a:srgbClr val="FF0000"/>
                          </a:solidFill>
                          <a:effectLst/>
                          <a:latin typeface="+mn-lt"/>
                          <a:ea typeface="+mn-ea"/>
                          <a:cs typeface="+mn-cs"/>
                        </a:rPr>
                        <a:t>水稻秧苗</a:t>
                      </a:r>
                      <a:r>
                        <a:rPr lang="zh-CN" sz="1000" kern="100" dirty="0">
                          <a:effectLst/>
                        </a:rPr>
                        <a:t>图像分割</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试验发现</a:t>
                      </a:r>
                      <a:r>
                        <a:rPr lang="en-US" sz="1000" kern="100">
                          <a:effectLst/>
                        </a:rPr>
                        <a:t>,Ex G</a:t>
                      </a:r>
                      <a:r>
                        <a:rPr lang="zh-CN" sz="1000" kern="100">
                          <a:effectLst/>
                        </a:rPr>
                        <a:t>因子结合</a:t>
                      </a:r>
                      <a:r>
                        <a:rPr lang="en-US" sz="1000" kern="100">
                          <a:effectLst/>
                        </a:rPr>
                        <a:t>Otsu</a:t>
                      </a:r>
                      <a:r>
                        <a:rPr lang="zh-CN" sz="1000" kern="100">
                          <a:effectLst/>
                        </a:rPr>
                        <a:t>分割法分割效果相对理想、稳定性更高</a:t>
                      </a:r>
                      <a:r>
                        <a:rPr lang="en-US" sz="1000" kern="100">
                          <a:effectLst/>
                        </a:rPr>
                        <a:t>,</a:t>
                      </a:r>
                      <a:r>
                        <a:rPr lang="zh-CN" sz="1000" kern="100">
                          <a:effectLst/>
                        </a:rPr>
                        <a:t>而且耗时更短。</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3800378830"/>
                  </a:ext>
                </a:extLst>
              </a:tr>
              <a:tr h="91287">
                <a:tc>
                  <a:txBody>
                    <a:bodyPr/>
                    <a:lstStyle/>
                    <a:p>
                      <a:pPr indent="0" algn="ctr">
                        <a:spcAft>
                          <a:spcPts val="0"/>
                        </a:spcAft>
                      </a:pPr>
                      <a:r>
                        <a:rPr lang="zh-CN" sz="1000" kern="100">
                          <a:effectLst/>
                        </a:rPr>
                        <a:t>福建农林大学</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郭翰林、洪瑛杰</a:t>
                      </a:r>
                      <a:r>
                        <a:rPr lang="en-US" sz="1000" kern="0" baseline="30000">
                          <a:effectLst/>
                        </a:rPr>
                        <a:t>[24]</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再生稻</a:t>
                      </a:r>
                      <a:r>
                        <a:rPr lang="zh-CN" sz="1200" kern="100" dirty="0">
                          <a:solidFill>
                            <a:srgbClr val="FF0000"/>
                          </a:solidFill>
                          <a:effectLst/>
                          <a:latin typeface="+mn-lt"/>
                          <a:ea typeface="+mn-ea"/>
                          <a:cs typeface="+mn-cs"/>
                        </a:rPr>
                        <a:t>收割机</a:t>
                      </a:r>
                      <a:r>
                        <a:rPr lang="zh-CN" sz="1000" kern="100" dirty="0">
                          <a:effectLst/>
                        </a:rPr>
                        <a:t>的视觉导航路径检测方法</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en-US" sz="1000" kern="100">
                          <a:effectLst/>
                        </a:rPr>
                        <a:t>419*310</a:t>
                      </a:r>
                      <a:r>
                        <a:rPr lang="zh-CN" sz="1000" kern="100">
                          <a:effectLst/>
                        </a:rPr>
                        <a:t>的图像平均耗时</a:t>
                      </a:r>
                      <a:r>
                        <a:rPr lang="en-US" sz="1000" kern="100">
                          <a:effectLst/>
                        </a:rPr>
                        <a:t>0.064s</a:t>
                      </a:r>
                      <a:r>
                        <a:rPr lang="zh-CN" sz="1000" kern="100">
                          <a:effectLst/>
                        </a:rPr>
                        <a:t>，</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3707901640"/>
                  </a:ext>
                </a:extLst>
              </a:tr>
              <a:tr h="152145">
                <a:tc>
                  <a:txBody>
                    <a:bodyPr/>
                    <a:lstStyle/>
                    <a:p>
                      <a:pPr indent="0" algn="ctr">
                        <a:spcAft>
                          <a:spcPts val="0"/>
                        </a:spcAft>
                      </a:pPr>
                      <a:r>
                        <a:rPr lang="zh-CN" sz="1000" kern="100" dirty="0">
                          <a:effectLst/>
                        </a:rPr>
                        <a:t>石河子大学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a:effectLst/>
                        </a:rPr>
                        <a:t>2017</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杨玲香</a:t>
                      </a:r>
                      <a:r>
                        <a:rPr lang="en-US" sz="1000" kern="100">
                          <a:effectLst/>
                        </a:rPr>
                        <a:t>; </a:t>
                      </a:r>
                      <a:r>
                        <a:rPr lang="zh-CN" sz="1000" kern="100">
                          <a:effectLst/>
                        </a:rPr>
                        <a:t>王田田</a:t>
                      </a:r>
                      <a:r>
                        <a:rPr lang="en-US" sz="1000" kern="100">
                          <a:effectLst/>
                        </a:rPr>
                        <a:t>;</a:t>
                      </a:r>
                      <a:r>
                        <a:rPr lang="en-US" sz="1000" kern="0" baseline="30000">
                          <a:effectLst/>
                        </a:rPr>
                        <a:t>[25]</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基于随机抽样一致性算法</a:t>
                      </a:r>
                      <a:r>
                        <a:rPr lang="en-US" sz="1000" kern="100" dirty="0">
                          <a:effectLst/>
                        </a:rPr>
                        <a:t>(RANSAC)</a:t>
                      </a:r>
                      <a:r>
                        <a:rPr lang="zh-CN" sz="1000" kern="100" dirty="0">
                          <a:effectLst/>
                        </a:rPr>
                        <a:t>的农作物行提取</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结果表明</a:t>
                      </a:r>
                      <a:r>
                        <a:rPr lang="en-US" sz="1000" kern="100" dirty="0">
                          <a:effectLst/>
                        </a:rPr>
                        <a:t>,</a:t>
                      </a:r>
                      <a:r>
                        <a:rPr lang="zh-CN" sz="1000" kern="100" dirty="0">
                          <a:effectLst/>
                        </a:rPr>
                        <a:t>该算法能够在缺株、有杂草、地膜覆盖等复杂背景下</a:t>
                      </a:r>
                      <a:r>
                        <a:rPr lang="en-US" sz="1000" kern="100" dirty="0">
                          <a:effectLst/>
                        </a:rPr>
                        <a:t>,</a:t>
                      </a:r>
                      <a:r>
                        <a:rPr lang="zh-CN" sz="1000" kern="100" dirty="0">
                          <a:effectLst/>
                        </a:rPr>
                        <a:t>自动剔除伪定位点</a:t>
                      </a:r>
                      <a:r>
                        <a:rPr lang="en-US" sz="1000" kern="100" dirty="0">
                          <a:effectLst/>
                        </a:rPr>
                        <a:t>,</a:t>
                      </a:r>
                      <a:r>
                        <a:rPr lang="zh-CN" sz="1000" kern="100" dirty="0">
                          <a:effectLst/>
                        </a:rPr>
                        <a:t>有效检测出作物行。</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1191870489"/>
                  </a:ext>
                </a:extLst>
              </a:tr>
              <a:tr h="182574">
                <a:tc>
                  <a:txBody>
                    <a:bodyPr/>
                    <a:lstStyle/>
                    <a:p>
                      <a:pPr indent="0" algn="ctr">
                        <a:spcAft>
                          <a:spcPts val="0"/>
                        </a:spcAft>
                      </a:pPr>
                      <a:r>
                        <a:rPr lang="zh-CN" sz="1000" kern="100" dirty="0">
                          <a:effectLst/>
                        </a:rPr>
                        <a:t>西北农林科技大学</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ctr">
                        <a:spcAft>
                          <a:spcPts val="0"/>
                        </a:spcAft>
                      </a:pPr>
                      <a:r>
                        <a:rPr lang="en-US" sz="1000" kern="100" dirty="0">
                          <a:effectLst/>
                        </a:rPr>
                        <a:t>2017</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a:effectLst/>
                        </a:rPr>
                        <a:t>赵腾</a:t>
                      </a:r>
                      <a:r>
                        <a:rPr lang="en-US" sz="1000" kern="0" baseline="30000">
                          <a:effectLst/>
                        </a:rPr>
                        <a:t>[26]</a:t>
                      </a:r>
                      <a:endParaRPr lang="zh-CN" sz="1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基于</a:t>
                      </a:r>
                      <a:r>
                        <a:rPr lang="zh-CN" sz="1200" kern="100" dirty="0">
                          <a:solidFill>
                            <a:srgbClr val="FF0000"/>
                          </a:solidFill>
                          <a:effectLst/>
                          <a:latin typeface="+mn-lt"/>
                          <a:ea typeface="+mn-ea"/>
                          <a:cs typeface="+mn-cs"/>
                        </a:rPr>
                        <a:t>激光扫描</a:t>
                      </a:r>
                      <a:r>
                        <a:rPr lang="zh-CN" sz="1000" kern="100" dirty="0">
                          <a:effectLst/>
                        </a:rPr>
                        <a:t>的联合收割机自动导航方法研究</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tc>
                  <a:txBody>
                    <a:bodyPr/>
                    <a:lstStyle/>
                    <a:p>
                      <a:pPr indent="0" algn="just">
                        <a:spcAft>
                          <a:spcPts val="0"/>
                        </a:spcAft>
                      </a:pPr>
                      <a:r>
                        <a:rPr lang="zh-CN" sz="1000" kern="100" dirty="0">
                          <a:effectLst/>
                        </a:rPr>
                        <a:t>田间静态试验将基于</a:t>
                      </a:r>
                      <a:r>
                        <a:rPr lang="en-US" sz="1000" kern="100" dirty="0">
                          <a:effectLst/>
                        </a:rPr>
                        <a:t>Otsu</a:t>
                      </a:r>
                      <a:r>
                        <a:rPr lang="zh-CN" sz="1000" kern="100" dirty="0">
                          <a:effectLst/>
                        </a:rPr>
                        <a:t>算法检测的作物边缘线与实际作物边缘线进行对比</a:t>
                      </a:r>
                      <a:r>
                        <a:rPr lang="en-US" sz="1000" kern="100" dirty="0">
                          <a:effectLst/>
                        </a:rPr>
                        <a:t>,</a:t>
                      </a:r>
                      <a:r>
                        <a:rPr lang="zh-CN" sz="1000" kern="100" dirty="0">
                          <a:effectLst/>
                        </a:rPr>
                        <a:t>最大偏差为</a:t>
                      </a:r>
                      <a:r>
                        <a:rPr lang="en-US" sz="1000" kern="100" dirty="0">
                          <a:effectLst/>
                        </a:rPr>
                        <a:t>8.3 cm,</a:t>
                      </a:r>
                      <a:r>
                        <a:rPr lang="zh-CN" sz="1000" kern="100" dirty="0">
                          <a:effectLst/>
                        </a:rPr>
                        <a:t>平均偏差为</a:t>
                      </a:r>
                      <a:r>
                        <a:rPr lang="en-US" sz="1000" kern="100" dirty="0">
                          <a:effectLst/>
                        </a:rPr>
                        <a:t>5.4 cm,</a:t>
                      </a:r>
                      <a:r>
                        <a:rPr lang="zh-CN" sz="1000" kern="100" dirty="0">
                          <a:effectLst/>
                        </a:rPr>
                        <a:t>标准差为</a:t>
                      </a:r>
                      <a:r>
                        <a:rPr lang="en-US" sz="1000" kern="100" dirty="0">
                          <a:effectLst/>
                        </a:rPr>
                        <a:t>3 cm</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3041" marR="13041" marT="0" marB="0" anchor="ctr"/>
                </a:tc>
                <a:extLst>
                  <a:ext uri="{0D108BD9-81ED-4DB2-BD59-A6C34878D82A}">
                    <a16:rowId xmlns:a16="http://schemas.microsoft.com/office/drawing/2014/main" val="158562336"/>
                  </a:ext>
                </a:extLst>
              </a:tr>
            </a:tbl>
          </a:graphicData>
        </a:graphic>
      </p:graphicFrame>
      <p:grpSp>
        <p:nvGrpSpPr>
          <p:cNvPr id="10" name="组合 9"/>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12" name="椭圆 11"/>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饼形 12"/>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731114045"/>
      </p:ext>
    </p:extLst>
  </p:cSld>
  <p:clrMapOvr>
    <a:masterClrMapping/>
  </p:clrMapOvr>
  <mc:AlternateContent xmlns:mc="http://schemas.openxmlformats.org/markup-compatibility/2006" xmlns:p14="http://schemas.microsoft.com/office/powerpoint/2010/main">
    <mc:Choice Requires="p14">
      <p:transition spd="slow" p14:dur="2000" advTm="19433"/>
    </mc:Choice>
    <mc:Fallback xmlns="">
      <p:transition spd="slow" advTm="1943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92CF0A0-1BFA-4803-90B0-34CAC2537CD6}"/>
              </a:ext>
            </a:extLst>
          </p:cNvPr>
          <p:cNvSpPr>
            <a:spLocks noGrp="1"/>
          </p:cNvSpPr>
          <p:nvPr>
            <p:ph type="dt" sz="half" idx="10"/>
          </p:nvPr>
        </p:nvSpPr>
        <p:spPr/>
        <p:txBody>
          <a:bodyPr/>
          <a:lstStyle/>
          <a:p>
            <a:fld id="{18B7A53B-050F-4359-BEC9-56939055366F}" type="datetime1">
              <a:rPr lang="zh-CN" altLang="en-US" smtClean="0"/>
              <a:t>2018/10/26</a:t>
            </a:fld>
            <a:endParaRPr lang="zh-CN" altLang="en-US"/>
          </a:p>
        </p:txBody>
      </p:sp>
      <p:sp>
        <p:nvSpPr>
          <p:cNvPr id="4" name="页脚占位符 3">
            <a:extLst>
              <a:ext uri="{FF2B5EF4-FFF2-40B4-BE49-F238E27FC236}">
                <a16:creationId xmlns:a16="http://schemas.microsoft.com/office/drawing/2014/main" id="{C6A0FF4F-0AA0-4016-9732-E13A8DE6D8B1}"/>
              </a:ext>
            </a:extLst>
          </p:cNvPr>
          <p:cNvSpPr>
            <a:spLocks noGrp="1"/>
          </p:cNvSpPr>
          <p:nvPr>
            <p:ph type="ftr" sz="quarter" idx="11"/>
          </p:nvPr>
        </p:nvSpPr>
        <p:spPr/>
        <p:txBody>
          <a:bodyPr/>
          <a:lstStyle/>
          <a:p>
            <a:pPr algn="ctr"/>
            <a:r>
              <a:rPr lang="zh-CN" altLang="en-US" dirty="0"/>
              <a:t>浙江大学硕士开题报告</a:t>
            </a:r>
          </a:p>
        </p:txBody>
      </p:sp>
      <p:sp>
        <p:nvSpPr>
          <p:cNvPr id="5" name="灯片编号占位符 4">
            <a:extLst>
              <a:ext uri="{FF2B5EF4-FFF2-40B4-BE49-F238E27FC236}">
                <a16:creationId xmlns:a16="http://schemas.microsoft.com/office/drawing/2014/main" id="{58D28DFF-A1CE-49AB-B3A6-98223B908404}"/>
              </a:ext>
            </a:extLst>
          </p:cNvPr>
          <p:cNvSpPr>
            <a:spLocks noGrp="1"/>
          </p:cNvSpPr>
          <p:nvPr>
            <p:ph type="sldNum" sz="quarter" idx="12"/>
          </p:nvPr>
        </p:nvSpPr>
        <p:spPr/>
        <p:txBody>
          <a:bodyPr/>
          <a:lstStyle/>
          <a:p>
            <a:fld id="{C13D6D23-8EA6-445F-B959-20BE0C287158}" type="slidenum">
              <a:rPr lang="zh-CN" altLang="en-US" smtClean="0"/>
              <a:pPr/>
              <a:t>8</a:t>
            </a:fld>
            <a:endParaRPr lang="zh-CN" altLang="en-US" dirty="0"/>
          </a:p>
        </p:txBody>
      </p:sp>
      <p:sp>
        <p:nvSpPr>
          <p:cNvPr id="50" name="标题 4"/>
          <p:cNvSpPr txBox="1">
            <a:spLocks/>
          </p:cNvSpPr>
          <p:nvPr/>
        </p:nvSpPr>
        <p:spPr>
          <a:xfrm>
            <a:off x="0" y="365125"/>
            <a:ext cx="10515600" cy="812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smtClean="0"/>
              <a:t>    1 </a:t>
            </a:r>
            <a:r>
              <a:rPr lang="zh-CN" altLang="en-US" b="1" dirty="0" smtClean="0"/>
              <a:t>研究意义</a:t>
            </a:r>
            <a:r>
              <a:rPr lang="en-US" altLang="zh-CN" b="1" dirty="0" smtClean="0"/>
              <a:t>-</a:t>
            </a:r>
            <a:r>
              <a:rPr lang="zh-CN" altLang="en-US" sz="3600" b="1" dirty="0" smtClean="0"/>
              <a:t>研究现状</a:t>
            </a:r>
            <a:endParaRPr lang="zh-CN" altLang="en-US" sz="3600" b="1" dirty="0"/>
          </a:p>
        </p:txBody>
      </p:sp>
      <p:grpSp>
        <p:nvGrpSpPr>
          <p:cNvPr id="51" name="组合 50"/>
          <p:cNvGrpSpPr/>
          <p:nvPr/>
        </p:nvGrpSpPr>
        <p:grpSpPr>
          <a:xfrm>
            <a:off x="10803478" y="494565"/>
            <a:ext cx="550322" cy="553919"/>
            <a:chOff x="963939" y="397750"/>
            <a:chExt cx="550322" cy="553919"/>
          </a:xfrm>
          <a:effectLst>
            <a:outerShdw blurRad="50800" dist="38100" dir="2700000" algn="tl" rotWithShape="0">
              <a:prstClr val="black">
                <a:alpha val="40000"/>
              </a:prstClr>
            </a:outerShdw>
          </a:effectLst>
        </p:grpSpPr>
        <p:sp>
          <p:nvSpPr>
            <p:cNvPr id="52" name="椭圆 51"/>
            <p:cNvSpPr/>
            <p:nvPr/>
          </p:nvSpPr>
          <p:spPr>
            <a:xfrm>
              <a:off x="963939" y="397750"/>
              <a:ext cx="545690" cy="545690"/>
            </a:xfrm>
            <a:prstGeom prst="ellipse">
              <a:avLst/>
            </a:prstGeom>
            <a:solidFill>
              <a:schemeClr val="accent1">
                <a:tint val="50000"/>
                <a:hueOff val="0"/>
                <a:satOff val="0"/>
                <a:lumOff val="0"/>
              </a:schemeClr>
            </a:solidFill>
            <a:ln>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3" name="饼形 52"/>
            <p:cNvSpPr/>
            <p:nvPr/>
          </p:nvSpPr>
          <p:spPr>
            <a:xfrm>
              <a:off x="967061" y="404469"/>
              <a:ext cx="547200" cy="547200"/>
            </a:xfrm>
            <a:prstGeom prst="pie">
              <a:avLst>
                <a:gd name="adj1" fmla="val 12533859"/>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aphicFrame>
        <p:nvGraphicFramePr>
          <p:cNvPr id="6" name="图示 5"/>
          <p:cNvGraphicFramePr/>
          <p:nvPr>
            <p:extLst>
              <p:ext uri="{D42A27DB-BD31-4B8C-83A1-F6EECF244321}">
                <p14:modId xmlns:p14="http://schemas.microsoft.com/office/powerpoint/2010/main" val="3375921828"/>
              </p:ext>
            </p:extLst>
          </p:nvPr>
        </p:nvGraphicFramePr>
        <p:xfrm>
          <a:off x="840516" y="1364188"/>
          <a:ext cx="10508652" cy="4983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9463271"/>
      </p:ext>
    </p:extLst>
  </p:cSld>
  <p:clrMapOvr>
    <a:masterClrMapping/>
  </p:clrMapOvr>
  <mc:AlternateContent xmlns:mc="http://schemas.openxmlformats.org/markup-compatibility/2006" xmlns:p14="http://schemas.microsoft.com/office/powerpoint/2010/main">
    <mc:Choice Requires="p14">
      <p:transition p14:dur="0" advTm="9976"/>
    </mc:Choice>
    <mc:Fallback xmlns="">
      <p:transition advTm="997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
          <p:cNvSpPr>
            <a:spLocks/>
          </p:cNvSpPr>
          <p:nvPr/>
        </p:nvSpPr>
        <p:spPr bwMode="auto">
          <a:xfrm rot="10800000">
            <a:off x="2904662" y="2326255"/>
            <a:ext cx="1872000" cy="1872000"/>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3005951" cy="769441"/>
          </a:xfrm>
          <a:prstGeom prst="rect">
            <a:avLst/>
          </a:prstGeom>
        </p:spPr>
        <p:txBody>
          <a:bodyPr wrap="none">
            <a:spAutoFit/>
          </a:bodyPr>
          <a:lstStyle/>
          <a:p>
            <a:r>
              <a:rPr lang="en-US" altLang="zh-CN" sz="4400" dirty="0" smtClean="0">
                <a:solidFill>
                  <a:schemeClr val="accent2"/>
                </a:solidFill>
                <a:latin typeface="造字工房悦黑（非商用）常规体" pitchFamily="2" charset="-122"/>
                <a:ea typeface="造字工房悦黑（非商用）常规体" pitchFamily="2" charset="-122"/>
              </a:rPr>
              <a:t>2 </a:t>
            </a:r>
            <a:r>
              <a:rPr lang="zh-CN" altLang="en-US" sz="4400" dirty="0" smtClean="0">
                <a:solidFill>
                  <a:schemeClr val="accent2"/>
                </a:solidFill>
                <a:latin typeface="造字工房悦黑（非商用）常规体" pitchFamily="2" charset="-122"/>
                <a:ea typeface="造字工房悦黑（非商用）常规体" pitchFamily="2" charset="-122"/>
              </a:rPr>
              <a:t>研究</a:t>
            </a:r>
            <a:r>
              <a:rPr lang="zh-CN" altLang="en-US" sz="4400" dirty="0">
                <a:solidFill>
                  <a:schemeClr val="accent2"/>
                </a:solidFill>
                <a:latin typeface="造字工房悦黑（非商用）常规体" pitchFamily="2" charset="-122"/>
                <a:ea typeface="造字工房悦黑（非商用）常规体" pitchFamily="2" charset="-122"/>
              </a:rPr>
              <a:t>内容</a:t>
            </a:r>
          </a:p>
        </p:txBody>
      </p:sp>
      <p:sp>
        <p:nvSpPr>
          <p:cNvPr id="47" name="矩形 46"/>
          <p:cNvSpPr/>
          <p:nvPr/>
        </p:nvSpPr>
        <p:spPr>
          <a:xfrm>
            <a:off x="4933412" y="3459375"/>
            <a:ext cx="2089033"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视觉</a:t>
            </a:r>
            <a:r>
              <a:rPr lang="zh-CN" altLang="en-US" dirty="0">
                <a:solidFill>
                  <a:schemeClr val="bg1">
                    <a:lumMod val="50000"/>
                  </a:schemeClr>
                </a:solidFill>
                <a:latin typeface="+mn-ea"/>
              </a:rPr>
              <a:t>提取导航线</a:t>
            </a:r>
          </a:p>
        </p:txBody>
      </p:sp>
      <p:sp>
        <p:nvSpPr>
          <p:cNvPr id="48" name="矩形 47"/>
          <p:cNvSpPr/>
          <p:nvPr/>
        </p:nvSpPr>
        <p:spPr>
          <a:xfrm>
            <a:off x="7253278" y="3473471"/>
            <a:ext cx="231986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视觉</a:t>
            </a:r>
            <a:r>
              <a:rPr lang="zh-CN" altLang="en-US" dirty="0">
                <a:solidFill>
                  <a:schemeClr val="bg1">
                    <a:lumMod val="50000"/>
                  </a:schemeClr>
                </a:solidFill>
                <a:latin typeface="+mn-ea"/>
              </a:rPr>
              <a:t>导航参数获取</a:t>
            </a:r>
          </a:p>
        </p:txBody>
      </p:sp>
      <p:sp>
        <p:nvSpPr>
          <p:cNvPr id="4" name="日期占位符 3">
            <a:extLst>
              <a:ext uri="{FF2B5EF4-FFF2-40B4-BE49-F238E27FC236}">
                <a16:creationId xmlns:a16="http://schemas.microsoft.com/office/drawing/2014/main" id="{5BC90FDD-D3BE-45F7-A63D-83B831A807C1}"/>
              </a:ext>
            </a:extLst>
          </p:cNvPr>
          <p:cNvSpPr>
            <a:spLocks noGrp="1"/>
          </p:cNvSpPr>
          <p:nvPr>
            <p:ph type="dt" sz="half" idx="10"/>
          </p:nvPr>
        </p:nvSpPr>
        <p:spPr/>
        <p:txBody>
          <a:bodyPr/>
          <a:lstStyle/>
          <a:p>
            <a:fld id="{19750BDE-255C-4FCA-8E77-2F4DB77DCDFE}" type="datetime1">
              <a:rPr lang="zh-CN" altLang="en-US" smtClean="0"/>
              <a:t>2018/10/26</a:t>
            </a:fld>
            <a:endParaRPr lang="zh-CN" altLang="en-US" dirty="0"/>
          </a:p>
        </p:txBody>
      </p:sp>
      <p:sp>
        <p:nvSpPr>
          <p:cNvPr id="3" name="页脚占位符 2">
            <a:extLst>
              <a:ext uri="{FF2B5EF4-FFF2-40B4-BE49-F238E27FC236}">
                <a16:creationId xmlns:a16="http://schemas.microsoft.com/office/drawing/2014/main" id="{AB98C238-4549-4711-BCA1-8643C89971BF}"/>
              </a:ext>
            </a:extLst>
          </p:cNvPr>
          <p:cNvSpPr>
            <a:spLocks noGrp="1"/>
          </p:cNvSpPr>
          <p:nvPr>
            <p:ph type="ftr" sz="quarter" idx="11"/>
          </p:nvPr>
        </p:nvSpPr>
        <p:spPr>
          <a:xfrm>
            <a:off x="4038600" y="6356350"/>
            <a:ext cx="4114800" cy="365125"/>
          </a:xfrm>
          <a:prstGeom prst="rect">
            <a:avLst/>
          </a:prstGeom>
        </p:spPr>
        <p:txBody>
          <a:bodyPr/>
          <a:lstStyle/>
          <a:p>
            <a:pPr algn="ctr"/>
            <a:r>
              <a:rPr lang="zh-CN" altLang="en-US" smtClean="0"/>
              <a:t>浙江大学硕士开题报告</a:t>
            </a:r>
            <a:endParaRPr lang="zh-CN" altLang="en-US" dirty="0"/>
          </a:p>
        </p:txBody>
      </p:sp>
      <p:sp>
        <p:nvSpPr>
          <p:cNvPr id="30" name="矩形 29"/>
          <p:cNvSpPr/>
          <p:nvPr/>
        </p:nvSpPr>
        <p:spPr>
          <a:xfrm>
            <a:off x="4933412" y="4032611"/>
            <a:ext cx="2319866" cy="369332"/>
          </a:xfrm>
          <a:prstGeom prst="rect">
            <a:avLst/>
          </a:prstGeom>
        </p:spPr>
        <p:txBody>
          <a:bodyPr wrap="none">
            <a:spAutoFit/>
          </a:bodyPr>
          <a:lstStyle/>
          <a:p>
            <a:pPr marL="285750" indent="-285750">
              <a:buFont typeface="Wingdings" panose="05000000000000000000" pitchFamily="2" charset="2"/>
              <a:buChar char="ü"/>
            </a:pPr>
            <a:r>
              <a:rPr lang="zh-CN" altLang="en-US" dirty="0" smtClean="0">
                <a:solidFill>
                  <a:schemeClr val="bg1">
                    <a:lumMod val="50000"/>
                  </a:schemeClr>
                </a:solidFill>
                <a:latin typeface="+mn-ea"/>
              </a:rPr>
              <a:t>多</a:t>
            </a:r>
            <a:r>
              <a:rPr lang="zh-CN" altLang="en-US" dirty="0">
                <a:solidFill>
                  <a:schemeClr val="bg1">
                    <a:lumMod val="50000"/>
                  </a:schemeClr>
                </a:solidFill>
                <a:latin typeface="+mn-ea"/>
              </a:rPr>
              <a:t>传感器信息融合</a:t>
            </a:r>
          </a:p>
        </p:txBody>
      </p:sp>
      <p:sp>
        <p:nvSpPr>
          <p:cNvPr id="5" name="饼形 4"/>
          <p:cNvSpPr/>
          <p:nvPr/>
        </p:nvSpPr>
        <p:spPr>
          <a:xfrm>
            <a:off x="3125853" y="2492901"/>
            <a:ext cx="1479600" cy="1479600"/>
          </a:xfrm>
          <a:prstGeom prst="pie">
            <a:avLst>
              <a:gd name="adj1" fmla="val 8953900"/>
              <a:gd name="adj2" fmla="val 162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272221197"/>
      </p:ext>
    </p:extLst>
  </p:cSld>
  <p:clrMapOvr>
    <a:masterClrMapping/>
  </p:clrMapOvr>
  <mc:AlternateContent xmlns:mc="http://schemas.openxmlformats.org/markup-compatibility/2006" xmlns:p14="http://schemas.microsoft.com/office/powerpoint/2010/main">
    <mc:Choice Requires="p14">
      <p:transition p14:dur="0" advTm="2903"/>
    </mc:Choice>
    <mc:Fallback xmlns="">
      <p:transition advTm="2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600" fill="hold"/>
                                        <p:tgtEl>
                                          <p:spTgt spid="11"/>
                                        </p:tgtEl>
                                        <p:attrNameLst>
                                          <p:attrName>ppt_x</p:attrName>
                                        </p:attrNameLst>
                                      </p:cBhvr>
                                      <p:tavLst>
                                        <p:tav tm="0">
                                          <p:val>
                                            <p:strVal val="1+#ppt_w/2"/>
                                          </p:val>
                                        </p:tav>
                                        <p:tav tm="100000">
                                          <p:val>
                                            <p:strVal val="#ppt_x"/>
                                          </p:val>
                                        </p:tav>
                                      </p:tavLst>
                                    </p:anim>
                                    <p:anim calcmode="lin" valueType="num">
                                      <p:cBhvr additive="base">
                                        <p:cTn id="8" dur="6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84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340"/>
                            </p:stCondLst>
                            <p:childTnLst>
                              <p:par>
                                <p:cTn id="14" presetID="2" presetClass="entr" presetSubtype="4" decel="10000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15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15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7" grpId="0"/>
      <p:bldP spid="48"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IMING" val="|1.2|0.6|0.5|0.5"/>
</p:tagLst>
</file>

<file path=ppt/tags/tag3.xml><?xml version="1.0" encoding="utf-8"?>
<p:tagLst xmlns:a="http://schemas.openxmlformats.org/drawingml/2006/main" xmlns:r="http://schemas.openxmlformats.org/officeDocument/2006/relationships" xmlns:p="http://schemas.openxmlformats.org/presentationml/2006/main">
  <p:tag name="TIMING" val="|0.6|0.7|0.6"/>
</p:tagLst>
</file>

<file path=ppt/tags/tag4.xml><?xml version="1.0" encoding="utf-8"?>
<p:tagLst xmlns:a="http://schemas.openxmlformats.org/drawingml/2006/main" xmlns:r="http://schemas.openxmlformats.org/officeDocument/2006/relationships" xmlns:p="http://schemas.openxmlformats.org/presentationml/2006/main">
  <p:tag name="TIMING" val="|0.6|0.6"/>
</p:tagLst>
</file>

<file path=ppt/tags/tag5.xml><?xml version="1.0" encoding="utf-8"?>
<p:tagLst xmlns:a="http://schemas.openxmlformats.org/drawingml/2006/main" xmlns:r="http://schemas.openxmlformats.org/officeDocument/2006/relationships" xmlns:p="http://schemas.openxmlformats.org/presentationml/2006/main">
  <p:tag name="TIMING" val="|0.3|0.2|0.2|0.2|0.2|0.2"/>
</p:tagLst>
</file>

<file path=ppt/theme/theme1.xml><?xml version="1.0" encoding="utf-8"?>
<a:theme xmlns:a="http://schemas.openxmlformats.org/drawingml/2006/main" name="Office 主题">
  <a:themeElements>
    <a:clrScheme name="自定义 42-绿色清新">
      <a:dk1>
        <a:sysClr val="windowText" lastClr="000000"/>
      </a:dk1>
      <a:lt1>
        <a:sysClr val="window" lastClr="FFFFFF"/>
      </a:lt1>
      <a:dk2>
        <a:srgbClr val="212745"/>
      </a:dk2>
      <a:lt2>
        <a:srgbClr val="7F7F7F"/>
      </a:lt2>
      <a:accent1>
        <a:srgbClr val="138A40"/>
      </a:accent1>
      <a:accent2>
        <a:srgbClr val="138A40"/>
      </a:accent2>
      <a:accent3>
        <a:srgbClr val="138A40"/>
      </a:accent3>
      <a:accent4>
        <a:srgbClr val="138A40"/>
      </a:accent4>
      <a:accent5>
        <a:srgbClr val="138A40"/>
      </a:accent5>
      <a:accent6>
        <a:srgbClr val="138A40"/>
      </a:accent6>
      <a:hlink>
        <a:srgbClr val="56C7AA"/>
      </a:hlink>
      <a:folHlink>
        <a:srgbClr val="59A8D1"/>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6533</TotalTime>
  <Words>4636</Words>
  <Application>Microsoft Office PowerPoint</Application>
  <PresentationFormat>宽屏</PresentationFormat>
  <Paragraphs>407</Paragraphs>
  <Slides>22</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等线</vt:lpstr>
      <vt:lpstr>黑体</vt:lpstr>
      <vt:lpstr>SimSun</vt:lpstr>
      <vt:lpstr>SimSun</vt:lpstr>
      <vt:lpstr>微软雅黑</vt:lpstr>
      <vt:lpstr>微软雅黑 Light</vt:lpstr>
      <vt:lpstr>造字工房悦黑（非商用）常规体</vt:lpstr>
      <vt:lpstr>Arial</vt:lpstr>
      <vt:lpstr>Calibri</vt:lpstr>
      <vt:lpstr>Times New Roman</vt:lpstr>
      <vt:lpstr>Wingdings</vt:lpstr>
      <vt:lpstr>Office 主题</vt:lpstr>
      <vt:lpstr>PowerPoint 演示文稿</vt:lpstr>
      <vt:lpstr>PowerPoint 演示文稿</vt:lpstr>
      <vt:lpstr>PowerPoint 演示文稿</vt:lpstr>
      <vt:lpstr>    1 研究意义-课题来源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陈 海</cp:lastModifiedBy>
  <cp:revision>972</cp:revision>
  <dcterms:created xsi:type="dcterms:W3CDTF">2015-10-07T07:18:26Z</dcterms:created>
  <dcterms:modified xsi:type="dcterms:W3CDTF">2018-10-26T02:10:23Z</dcterms:modified>
</cp:coreProperties>
</file>